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5"/>
  </p:notesMasterIdLst>
  <p:sldIdLst>
    <p:sldId id="256" r:id="rId2"/>
    <p:sldId id="268" r:id="rId3"/>
    <p:sldId id="270" r:id="rId4"/>
    <p:sldId id="267" r:id="rId5"/>
    <p:sldId id="292" r:id="rId6"/>
    <p:sldId id="294" r:id="rId7"/>
    <p:sldId id="295" r:id="rId8"/>
    <p:sldId id="299" r:id="rId9"/>
    <p:sldId id="296" r:id="rId10"/>
    <p:sldId id="297" r:id="rId11"/>
    <p:sldId id="298" r:id="rId12"/>
    <p:sldId id="300" r:id="rId13"/>
    <p:sldId id="301" r:id="rId14"/>
    <p:sldId id="302" r:id="rId15"/>
    <p:sldId id="303" r:id="rId16"/>
    <p:sldId id="304" r:id="rId17"/>
    <p:sldId id="285" r:id="rId18"/>
    <p:sldId id="291" r:id="rId19"/>
    <p:sldId id="305" r:id="rId20"/>
    <p:sldId id="306" r:id="rId21"/>
    <p:sldId id="307" r:id="rId22"/>
    <p:sldId id="269" r:id="rId23"/>
    <p:sldId id="26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047" autoAdjust="0"/>
    <p:restoredTop sz="82851" autoAdjust="0"/>
  </p:normalViewPr>
  <p:slideViewPr>
    <p:cSldViewPr>
      <p:cViewPr>
        <p:scale>
          <a:sx n="66" d="100"/>
          <a:sy n="66" d="100"/>
        </p:scale>
        <p:origin x="-2934" y="-7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3CE04E-7412-41A2-B796-9C2B6F1F2F10}" type="datetimeFigureOut">
              <a:rPr lang="en-US" smtClean="0"/>
              <a:t>9/11/2019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042AA5-C106-49CE-BAC0-5A144CD98BE3}" type="slidenum">
              <a:rPr lang="en-US" smtClean="0"/>
              <a:t>‹#›</a:t>
            </a:fld>
            <a:endParaRPr lang="en-US"/>
          </a:p>
        </p:txBody>
      </p:sp>
    </p:spTree>
    <p:extLst>
      <p:ext uri="{BB962C8B-B14F-4D97-AF65-F5344CB8AC3E}">
        <p14:creationId xmlns:p14="http://schemas.microsoft.com/office/powerpoint/2010/main" val="337499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58EF856-EE7D-4D9F-848B-35179DC2AD47}" type="datetimeFigureOut">
              <a:rPr lang="en-US" smtClean="0"/>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89218-9C5C-43CB-BFD2-03C0B87E7B1B}"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8EF856-EE7D-4D9F-848B-35179DC2AD47}" type="datetimeFigureOut">
              <a:rPr lang="en-US" smtClean="0"/>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89218-9C5C-43CB-BFD2-03C0B87E7B1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8EF856-EE7D-4D9F-848B-35179DC2AD47}" type="datetimeFigureOut">
              <a:rPr lang="en-US" smtClean="0"/>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89218-9C5C-43CB-BFD2-03C0B87E7B1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8EF856-EE7D-4D9F-848B-35179DC2AD47}" type="datetimeFigureOut">
              <a:rPr lang="en-US" smtClean="0"/>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89218-9C5C-43CB-BFD2-03C0B87E7B1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8EF856-EE7D-4D9F-848B-35179DC2AD47}" type="datetimeFigureOut">
              <a:rPr lang="en-US" smtClean="0"/>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89218-9C5C-43CB-BFD2-03C0B87E7B1B}"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58EF856-EE7D-4D9F-848B-35179DC2AD47}" type="datetimeFigureOut">
              <a:rPr lang="en-US" smtClean="0"/>
              <a:t>9/11/2019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989218-9C5C-43CB-BFD2-03C0B87E7B1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58EF856-EE7D-4D9F-848B-35179DC2AD47}" type="datetimeFigureOut">
              <a:rPr lang="en-US" smtClean="0"/>
              <a:t>9/11/2019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989218-9C5C-43CB-BFD2-03C0B87E7B1B}"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8EF856-EE7D-4D9F-848B-35179DC2AD47}" type="datetimeFigureOut">
              <a:rPr lang="en-US" smtClean="0"/>
              <a:t>9/11/2019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989218-9C5C-43CB-BFD2-03C0B87E7B1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8EF856-EE7D-4D9F-848B-35179DC2AD47}" type="datetimeFigureOut">
              <a:rPr lang="en-US" smtClean="0"/>
              <a:t>9/11/2019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989218-9C5C-43CB-BFD2-03C0B87E7B1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8EF856-EE7D-4D9F-848B-35179DC2AD47}" type="datetimeFigureOut">
              <a:rPr lang="en-US" smtClean="0"/>
              <a:t>9/11/2019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989218-9C5C-43CB-BFD2-03C0B87E7B1B}"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8EF856-EE7D-4D9F-848B-35179DC2AD47}" type="datetimeFigureOut">
              <a:rPr lang="en-US" smtClean="0"/>
              <a:t>9/11/2019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989218-9C5C-43CB-BFD2-03C0B87E7B1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D58EF856-EE7D-4D9F-848B-35179DC2AD47}" type="datetimeFigureOut">
              <a:rPr lang="en-US" smtClean="0"/>
              <a:t>9/11/2019</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FC989218-9C5C-43CB-BFD2-03C0B87E7B1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New Hanover </a:t>
            </a:r>
            <a:br>
              <a:rPr lang="en-US" dirty="0" smtClean="0"/>
            </a:br>
            <a:r>
              <a:rPr lang="en-US" dirty="0" smtClean="0"/>
              <a:t>Comprehensive Plan</a:t>
            </a:r>
            <a:endParaRPr lang="en-US" dirty="0"/>
          </a:p>
        </p:txBody>
      </p:sp>
      <p:sp>
        <p:nvSpPr>
          <p:cNvPr id="3" name="Subtitle 2"/>
          <p:cNvSpPr>
            <a:spLocks noGrp="1"/>
          </p:cNvSpPr>
          <p:nvPr>
            <p:ph type="subTitle" idx="1"/>
          </p:nvPr>
        </p:nvSpPr>
        <p:spPr/>
        <p:txBody>
          <a:bodyPr/>
          <a:lstStyle/>
          <a:p>
            <a:r>
              <a:rPr lang="en-US" dirty="0" smtClean="0"/>
              <a:t>Maggie Dobbs, AICP</a:t>
            </a:r>
          </a:p>
          <a:p>
            <a:r>
              <a:rPr lang="en-US" dirty="0" smtClean="0"/>
              <a:t>September 11, 2019</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5200" y="6172200"/>
            <a:ext cx="1425265" cy="408434"/>
          </a:xfrm>
          <a:prstGeom prst="rect">
            <a:avLst/>
          </a:prstGeom>
        </p:spPr>
      </p:pic>
    </p:spTree>
    <p:extLst>
      <p:ext uri="{BB962C8B-B14F-4D97-AF65-F5344CB8AC3E}">
        <p14:creationId xmlns:p14="http://schemas.microsoft.com/office/powerpoint/2010/main" val="768017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Steep Slopes</a:t>
            </a:r>
            <a:endParaRPr lang="en-US" dirty="0"/>
          </a:p>
        </p:txBody>
      </p:sp>
      <p:sp>
        <p:nvSpPr>
          <p:cNvPr id="3" name="Content Placeholder 2"/>
          <p:cNvSpPr>
            <a:spLocks noGrp="1"/>
          </p:cNvSpPr>
          <p:nvPr>
            <p:ph sz="half" idx="1"/>
          </p:nvPr>
        </p:nvSpPr>
        <p:spPr/>
        <p:txBody>
          <a:bodyPr/>
          <a:lstStyle/>
          <a:p>
            <a:r>
              <a:rPr lang="en-US" dirty="0" smtClean="0"/>
              <a:t>Major ridgelines are primarily found in the Deep Creek and </a:t>
            </a:r>
            <a:r>
              <a:rPr lang="en-US" dirty="0" err="1" smtClean="0"/>
              <a:t>Sanatoga</a:t>
            </a:r>
            <a:r>
              <a:rPr lang="en-US" dirty="0" smtClean="0"/>
              <a:t> Creek drainage basins (belonging to the diabase formation)</a:t>
            </a:r>
          </a:p>
          <a:p>
            <a:r>
              <a:rPr lang="en-US" dirty="0" smtClean="0"/>
              <a:t>These areas are least suitable for development.</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44617" y="1673225"/>
            <a:ext cx="3645765" cy="4718050"/>
          </a:xfrm>
        </p:spPr>
      </p:pic>
    </p:spTree>
    <p:extLst>
      <p:ext uri="{BB962C8B-B14F-4D97-AF65-F5344CB8AC3E}">
        <p14:creationId xmlns:p14="http://schemas.microsoft.com/office/powerpoint/2010/main" val="4241153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Woodlands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Wooded areas are concentrated where steep slopes are located which provides erosion control.</a:t>
            </a:r>
          </a:p>
          <a:p>
            <a:r>
              <a:rPr lang="en-US" dirty="0" smtClean="0"/>
              <a:t>Larger, less fragmented woodland patches provide better wildlife habitat and contribute to stream health.</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44617" y="1673225"/>
            <a:ext cx="3645765" cy="4718050"/>
          </a:xfrm>
        </p:spPr>
      </p:pic>
    </p:spTree>
    <p:extLst>
      <p:ext uri="{BB962C8B-B14F-4D97-AF65-F5344CB8AC3E}">
        <p14:creationId xmlns:p14="http://schemas.microsoft.com/office/powerpoint/2010/main" val="1154862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Canopy Cover</a:t>
            </a:r>
            <a:endParaRPr lang="en-US" dirty="0"/>
          </a:p>
        </p:txBody>
      </p:sp>
      <p:sp>
        <p:nvSpPr>
          <p:cNvPr id="3" name="Content Placeholder 2"/>
          <p:cNvSpPr>
            <a:spLocks noGrp="1"/>
          </p:cNvSpPr>
          <p:nvPr>
            <p:ph sz="half" idx="1"/>
          </p:nvPr>
        </p:nvSpPr>
        <p:spPr/>
        <p:txBody>
          <a:bodyPr/>
          <a:lstStyle/>
          <a:p>
            <a:r>
              <a:rPr lang="en-US" dirty="0" smtClean="0"/>
              <a:t>Taller tree canopies are found in the larger woodland patches, while shorter trees are primarily found in areas with recent development, and in agricultural areas.</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44617" y="1673226"/>
            <a:ext cx="3645765" cy="4718048"/>
          </a:xfrm>
        </p:spPr>
      </p:pic>
    </p:spTree>
    <p:extLst>
      <p:ext uri="{BB962C8B-B14F-4D97-AF65-F5344CB8AC3E}">
        <p14:creationId xmlns:p14="http://schemas.microsoft.com/office/powerpoint/2010/main" val="227534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Agricultural Areas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Many properties under active agricultural uses are not preserved under the County’s farmland preservation program. </a:t>
            </a:r>
          </a:p>
          <a:p>
            <a:r>
              <a:rPr lang="en-US" dirty="0" smtClean="0"/>
              <a:t>A portion of the central ag lands at 73/663 zoned for industrial and within the quarry site.</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44617" y="1673225"/>
            <a:ext cx="3645765" cy="4718050"/>
          </a:xfrm>
        </p:spPr>
      </p:pic>
    </p:spTree>
    <p:extLst>
      <p:ext uri="{BB962C8B-B14F-4D97-AF65-F5344CB8AC3E}">
        <p14:creationId xmlns:p14="http://schemas.microsoft.com/office/powerpoint/2010/main" val="2658789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Ordinance Language</a:t>
            </a:r>
            <a:endParaRPr lang="en-US" dirty="0"/>
          </a:p>
        </p:txBody>
      </p:sp>
      <p:sp>
        <p:nvSpPr>
          <p:cNvPr id="5" name="Content Placeholder 4"/>
          <p:cNvSpPr>
            <a:spLocks noGrp="1"/>
          </p:cNvSpPr>
          <p:nvPr>
            <p:ph idx="1"/>
          </p:nvPr>
        </p:nvSpPr>
        <p:spPr/>
        <p:txBody>
          <a:bodyPr/>
          <a:lstStyle/>
          <a:p>
            <a:r>
              <a:rPr lang="en-US" dirty="0" smtClean="0"/>
              <a:t>Existing language in the Zoning and Subdivision and Land Development Ordinances contain many provisions already for the preservation and protection of sensitive areas.</a:t>
            </a:r>
          </a:p>
          <a:p>
            <a:r>
              <a:rPr lang="en-US" dirty="0" smtClean="0"/>
              <a:t>Opportunities for ordinance language improvements:</a:t>
            </a:r>
          </a:p>
          <a:p>
            <a:pPr lvl="1"/>
            <a:r>
              <a:rPr lang="en-US" dirty="0" smtClean="0"/>
              <a:t>Landscaping ordinance to promote appropriate landscaping standards within residential and nonresidential developments</a:t>
            </a:r>
          </a:p>
          <a:p>
            <a:pPr lvl="1"/>
            <a:r>
              <a:rPr lang="en-US" dirty="0" smtClean="0"/>
              <a:t>Species planting list to advocate for native plants</a:t>
            </a:r>
          </a:p>
          <a:p>
            <a:pPr lvl="1"/>
            <a:r>
              <a:rPr lang="en-US" dirty="0" smtClean="0"/>
              <a:t>Tree replacement</a:t>
            </a:r>
            <a:endParaRPr lang="en-US" dirty="0"/>
          </a:p>
        </p:txBody>
      </p:sp>
    </p:spTree>
    <p:extLst>
      <p:ext uri="{BB962C8B-B14F-4D97-AF65-F5344CB8AC3E}">
        <p14:creationId xmlns:p14="http://schemas.microsoft.com/office/powerpoint/2010/main" val="3178671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Sites of Statewide Significance</a:t>
            </a:r>
            <a:endParaRPr lang="en-US" dirty="0"/>
          </a:p>
        </p:txBody>
      </p:sp>
      <p:sp>
        <p:nvSpPr>
          <p:cNvPr id="5" name="Content Placeholder 4"/>
          <p:cNvSpPr>
            <a:spLocks noGrp="1"/>
          </p:cNvSpPr>
          <p:nvPr>
            <p:ph sz="half" idx="1"/>
          </p:nvPr>
        </p:nvSpPr>
        <p:spPr/>
        <p:txBody>
          <a:bodyPr>
            <a:normAutofit lnSpcReduction="10000"/>
          </a:bodyPr>
          <a:lstStyle/>
          <a:p>
            <a:r>
              <a:rPr lang="en-US" dirty="0" smtClean="0"/>
              <a:t>Two of the sites are already protected as township parks:</a:t>
            </a:r>
          </a:p>
          <a:p>
            <a:pPr lvl="1"/>
            <a:r>
              <a:rPr lang="en-US" dirty="0" smtClean="0"/>
              <a:t>Deep Creek Park</a:t>
            </a:r>
          </a:p>
          <a:p>
            <a:pPr lvl="1"/>
            <a:r>
              <a:rPr lang="en-US" dirty="0" smtClean="0"/>
              <a:t>Swamp Creek Park</a:t>
            </a:r>
            <a:endParaRPr lang="en-US" dirty="0"/>
          </a:p>
          <a:p>
            <a:r>
              <a:rPr lang="en-US" dirty="0" smtClean="0"/>
              <a:t>Ongoing efforts to protect Laughing Waters through easements</a:t>
            </a:r>
          </a:p>
          <a:p>
            <a:r>
              <a:rPr lang="en-US" dirty="0" smtClean="0"/>
              <a:t>Henning Road Woods not under protection</a:t>
            </a: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44617" y="1673226"/>
            <a:ext cx="3645765" cy="4718048"/>
          </a:xfrm>
        </p:spPr>
      </p:pic>
    </p:spTree>
    <p:extLst>
      <p:ext uri="{BB962C8B-B14F-4D97-AF65-F5344CB8AC3E}">
        <p14:creationId xmlns:p14="http://schemas.microsoft.com/office/powerpoint/2010/main" val="2270033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 Sites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Long Meadow Farm is under consideration for farmland preservation</a:t>
            </a:r>
          </a:p>
          <a:p>
            <a:r>
              <a:rPr lang="en-US" dirty="0" smtClean="0"/>
              <a:t>Elliot Farm is considered private open space belonging to the Bella Vista Golf Course</a:t>
            </a:r>
          </a:p>
          <a:p>
            <a:r>
              <a:rPr lang="en-US" dirty="0" smtClean="0"/>
              <a:t>Lutheran Church has a historical marker</a:t>
            </a:r>
          </a:p>
          <a:p>
            <a:r>
              <a:rPr lang="en-US" dirty="0" smtClean="0"/>
              <a:t>Swamp Creek buildings are protected within the township park</a:t>
            </a:r>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44617" y="1673225"/>
            <a:ext cx="3645765" cy="4718050"/>
          </a:xfrm>
        </p:spPr>
      </p:pic>
    </p:spTree>
    <p:extLst>
      <p:ext uri="{BB962C8B-B14F-4D97-AF65-F5344CB8AC3E}">
        <p14:creationId xmlns:p14="http://schemas.microsoft.com/office/powerpoint/2010/main" val="1315538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Values Identification</a:t>
            </a:r>
            <a:endParaRPr lang="en-US" dirty="0"/>
          </a:p>
        </p:txBody>
      </p:sp>
      <p:sp>
        <p:nvSpPr>
          <p:cNvPr id="3" name="Content Placeholder 2"/>
          <p:cNvSpPr>
            <a:spLocks noGrp="1"/>
          </p:cNvSpPr>
          <p:nvPr>
            <p:ph sz="half" idx="1"/>
          </p:nvPr>
        </p:nvSpPr>
        <p:spPr/>
        <p:txBody>
          <a:bodyPr>
            <a:normAutofit fontScale="77500" lnSpcReduction="20000"/>
          </a:bodyPr>
          <a:lstStyle/>
          <a:p>
            <a:endParaRPr lang="en-US" dirty="0" smtClean="0"/>
          </a:p>
          <a:p>
            <a:r>
              <a:rPr lang="en-US" sz="3600" dirty="0" smtClean="0"/>
              <a:t>Currently, there are many natural features that are in good health (large tree stands, unimpaired streams, etc.). The township should work to ensure these features remain in good standing through proper management.</a:t>
            </a:r>
            <a:endParaRPr lang="en-US" sz="3600" dirty="0"/>
          </a:p>
        </p:txBody>
      </p:sp>
      <p:sp>
        <p:nvSpPr>
          <p:cNvPr id="4" name="Content Placeholder 3"/>
          <p:cNvSpPr>
            <a:spLocks noGrp="1"/>
          </p:cNvSpPr>
          <p:nvPr>
            <p:ph sz="half" idx="2"/>
          </p:nvPr>
        </p:nvSpPr>
        <p:spPr>
          <a:xfrm>
            <a:off x="4648200" y="1673352"/>
            <a:ext cx="4191000" cy="4718304"/>
          </a:xfrm>
        </p:spPr>
        <p:txBody>
          <a:bodyPr>
            <a:normAutofit fontScale="77500" lnSpcReduction="20000"/>
          </a:bodyPr>
          <a:lstStyle/>
          <a:p>
            <a:r>
              <a:rPr lang="en-US" dirty="0"/>
              <a:t>What are some key areas for preservation that are not currently protected under existing policy structures or ownership</a:t>
            </a:r>
            <a:r>
              <a:rPr lang="en-US" dirty="0" smtClean="0"/>
              <a:t>?</a:t>
            </a:r>
          </a:p>
          <a:p>
            <a:r>
              <a:rPr lang="en-US" dirty="0" smtClean="0"/>
              <a:t>What acquisition targets identified in the Open Space Plan are the most important to pursue?</a:t>
            </a:r>
          </a:p>
          <a:p>
            <a:r>
              <a:rPr lang="en-US" dirty="0" smtClean="0"/>
              <a:t>What outreach has been/can be conducted to provide education to private property owners?</a:t>
            </a:r>
          </a:p>
          <a:p>
            <a:r>
              <a:rPr lang="en-US" dirty="0" smtClean="0"/>
              <a:t>What ordinance amendments have been or should be considered?</a:t>
            </a:r>
            <a:endParaRPr lang="en-US" dirty="0"/>
          </a:p>
          <a:p>
            <a:endParaRPr lang="en-US" dirty="0"/>
          </a:p>
        </p:txBody>
      </p:sp>
      <p:grpSp>
        <p:nvGrpSpPr>
          <p:cNvPr id="15" name="Group 14"/>
          <p:cNvGrpSpPr/>
          <p:nvPr/>
        </p:nvGrpSpPr>
        <p:grpSpPr>
          <a:xfrm>
            <a:off x="1600200" y="1805499"/>
            <a:ext cx="2971800" cy="251901"/>
            <a:chOff x="1600200" y="1931450"/>
            <a:chExt cx="2971800" cy="251901"/>
          </a:xfrm>
        </p:grpSpPr>
        <p:cxnSp>
          <p:nvCxnSpPr>
            <p:cNvPr id="6" name="Straight Arrow Connector 5"/>
            <p:cNvCxnSpPr/>
            <p:nvPr/>
          </p:nvCxnSpPr>
          <p:spPr>
            <a:xfrm>
              <a:off x="1600200" y="1958975"/>
              <a:ext cx="2971800"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627981" y="1931450"/>
              <a:ext cx="0" cy="251901"/>
            </a:xfrm>
            <a:prstGeom prst="line">
              <a:avLst/>
            </a:prstGeom>
            <a:ln w="571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58565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Values Identification</a:t>
            </a:r>
            <a:endParaRPr lang="en-US" dirty="0"/>
          </a:p>
        </p:txBody>
      </p:sp>
      <p:sp>
        <p:nvSpPr>
          <p:cNvPr id="3" name="Content Placeholder 2"/>
          <p:cNvSpPr>
            <a:spLocks noGrp="1"/>
          </p:cNvSpPr>
          <p:nvPr>
            <p:ph sz="half" idx="1"/>
          </p:nvPr>
        </p:nvSpPr>
        <p:spPr/>
        <p:txBody>
          <a:bodyPr>
            <a:normAutofit fontScale="92500"/>
          </a:bodyPr>
          <a:lstStyle/>
          <a:p>
            <a:endParaRPr lang="en-US" dirty="0" smtClean="0"/>
          </a:p>
          <a:p>
            <a:r>
              <a:rPr lang="en-US" dirty="0" smtClean="0"/>
              <a:t>Historic sites, vistas, and natural areas are important to the preservation of the cultural heritage of the township.</a:t>
            </a:r>
            <a:endParaRPr lang="en-US" dirty="0"/>
          </a:p>
        </p:txBody>
      </p:sp>
      <p:sp>
        <p:nvSpPr>
          <p:cNvPr id="4" name="Content Placeholder 3"/>
          <p:cNvSpPr>
            <a:spLocks noGrp="1"/>
          </p:cNvSpPr>
          <p:nvPr>
            <p:ph sz="half" idx="2"/>
          </p:nvPr>
        </p:nvSpPr>
        <p:spPr/>
        <p:txBody>
          <a:bodyPr>
            <a:normAutofit fontScale="92500"/>
          </a:bodyPr>
          <a:lstStyle/>
          <a:p>
            <a:r>
              <a:rPr lang="en-US" dirty="0" smtClean="0"/>
              <a:t>How important is it to preserve older and historic structures?</a:t>
            </a:r>
          </a:p>
          <a:p>
            <a:r>
              <a:rPr lang="en-US" dirty="0" smtClean="0"/>
              <a:t>What kind of adaptive reuse may you want to consider for properties?</a:t>
            </a:r>
          </a:p>
          <a:p>
            <a:r>
              <a:rPr lang="en-US" dirty="0" smtClean="0"/>
              <a:t>How do you envision engaging new members of the community with the township’s historic past?</a:t>
            </a:r>
            <a:endParaRPr lang="en-US" dirty="0"/>
          </a:p>
        </p:txBody>
      </p:sp>
      <p:grpSp>
        <p:nvGrpSpPr>
          <p:cNvPr id="15" name="Group 14"/>
          <p:cNvGrpSpPr/>
          <p:nvPr/>
        </p:nvGrpSpPr>
        <p:grpSpPr>
          <a:xfrm>
            <a:off x="1600200" y="1931450"/>
            <a:ext cx="2971800" cy="251901"/>
            <a:chOff x="1600200" y="1931450"/>
            <a:chExt cx="2971800" cy="251901"/>
          </a:xfrm>
        </p:grpSpPr>
        <p:cxnSp>
          <p:nvCxnSpPr>
            <p:cNvPr id="6" name="Straight Arrow Connector 5"/>
            <p:cNvCxnSpPr/>
            <p:nvPr/>
          </p:nvCxnSpPr>
          <p:spPr>
            <a:xfrm>
              <a:off x="1600200" y="1958975"/>
              <a:ext cx="2971800"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627981" y="1931450"/>
              <a:ext cx="0" cy="251901"/>
            </a:xfrm>
            <a:prstGeom prst="line">
              <a:avLst/>
            </a:prstGeom>
            <a:ln w="571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79874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Logo</a:t>
            </a:r>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36876" y="1600200"/>
            <a:ext cx="5270248" cy="4876800"/>
          </a:xfrm>
        </p:spPr>
      </p:pic>
    </p:spTree>
    <p:extLst>
      <p:ext uri="{BB962C8B-B14F-4D97-AF65-F5344CB8AC3E}">
        <p14:creationId xmlns:p14="http://schemas.microsoft.com/office/powerpoint/2010/main" val="456676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38430729"/>
              </p:ext>
            </p:extLst>
          </p:nvPr>
        </p:nvGraphicFramePr>
        <p:xfrm>
          <a:off x="152400" y="2209800"/>
          <a:ext cx="8839200" cy="3352800"/>
        </p:xfrm>
        <a:graphic>
          <a:graphicData uri="http://schemas.openxmlformats.org/drawingml/2006/table">
            <a:tbl>
              <a:tblPr firstRow="1" firstCol="1" bandRow="1">
                <a:tableStyleId>{5C22544A-7EE6-4342-B048-85BDC9FD1C3A}</a:tableStyleId>
              </a:tblPr>
              <a:tblGrid>
                <a:gridCol w="2209800"/>
                <a:gridCol w="304800"/>
                <a:gridCol w="304800"/>
                <a:gridCol w="304800"/>
                <a:gridCol w="304800"/>
                <a:gridCol w="304800"/>
                <a:gridCol w="304800"/>
                <a:gridCol w="435851"/>
                <a:gridCol w="422852"/>
                <a:gridCol w="406929"/>
                <a:gridCol w="343235"/>
                <a:gridCol w="343235"/>
                <a:gridCol w="343235"/>
                <a:gridCol w="343235"/>
                <a:gridCol w="343235"/>
                <a:gridCol w="343235"/>
                <a:gridCol w="343235"/>
                <a:gridCol w="343235"/>
                <a:gridCol w="343235"/>
                <a:gridCol w="445853"/>
              </a:tblGrid>
              <a:tr h="279400">
                <a:tc>
                  <a:txBody>
                    <a:bodyPr/>
                    <a:lstStyle/>
                    <a:p>
                      <a:endParaRPr lang="en-US" sz="1000" dirty="0">
                        <a:effectLst/>
                        <a:latin typeface="Times New Roman"/>
                      </a:endParaRPr>
                    </a:p>
                  </a:txBody>
                  <a:tcPr marL="68580" marR="68580" marT="0" marB="0" anchor="b"/>
                </a:tc>
                <a:tc gridSpan="9">
                  <a:txBody>
                    <a:bodyPr/>
                    <a:lstStyle/>
                    <a:p>
                      <a:pPr marL="0" marR="0">
                        <a:spcBef>
                          <a:spcPts val="0"/>
                        </a:spcBef>
                        <a:spcAft>
                          <a:spcPts val="0"/>
                        </a:spcAft>
                      </a:pPr>
                      <a:r>
                        <a:rPr lang="en-US" sz="1100">
                          <a:effectLst/>
                        </a:rPr>
                        <a:t>2019</a:t>
                      </a:r>
                      <a:endParaRPr lang="en-US" sz="1200">
                        <a:effectLst/>
                        <a:latin typeface="Times New Roman"/>
                        <a:ea typeface="Times New Roman"/>
                        <a:cs typeface="Times New Roman"/>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0">
                  <a:txBody>
                    <a:bodyPr/>
                    <a:lstStyle/>
                    <a:p>
                      <a:pPr marL="0" marR="0">
                        <a:spcBef>
                          <a:spcPts val="0"/>
                        </a:spcBef>
                        <a:spcAft>
                          <a:spcPts val="0"/>
                        </a:spcAft>
                      </a:pPr>
                      <a:r>
                        <a:rPr lang="en-US" sz="1100">
                          <a:effectLst/>
                        </a:rPr>
                        <a:t>2020</a:t>
                      </a:r>
                      <a:endParaRPr lang="en-US" sz="1200">
                        <a:effectLst/>
                        <a:latin typeface="Times New Roman"/>
                        <a:ea typeface="Times New Roman"/>
                        <a:cs typeface="Times New Roman"/>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9400">
                <a:tc>
                  <a:txBody>
                    <a:bodyPr/>
                    <a:lstStyle/>
                    <a:p>
                      <a:endParaRPr lang="en-US" sz="1000">
                        <a:effectLst/>
                        <a:latin typeface="Times New Roman"/>
                      </a:endParaRPr>
                    </a:p>
                  </a:txBody>
                  <a:tcPr marL="68580" marR="68580" marT="0" marB="0" anchor="b"/>
                </a:tc>
                <a:tc>
                  <a:txBody>
                    <a:bodyPr/>
                    <a:lstStyle/>
                    <a:p>
                      <a:pPr marL="0" marR="0" algn="ctr">
                        <a:spcBef>
                          <a:spcPts val="0"/>
                        </a:spcBef>
                        <a:spcAft>
                          <a:spcPts val="0"/>
                        </a:spcAft>
                      </a:pPr>
                      <a:r>
                        <a:rPr lang="en-US" sz="1100" dirty="0" smtClean="0">
                          <a:effectLst/>
                          <a:latin typeface="+mn-lt"/>
                          <a:ea typeface="+mn-ea"/>
                          <a:cs typeface="+mn-cs"/>
                        </a:rPr>
                        <a:t>4</a:t>
                      </a:r>
                      <a:endParaRPr lang="en-US" sz="1200" dirty="0">
                        <a:effectLst/>
                        <a:latin typeface="Times New Roman"/>
                        <a:ea typeface="Times New Roman"/>
                        <a:cs typeface="Times New Roman"/>
                      </a:endParaRPr>
                    </a:p>
                  </a:txBody>
                  <a:tcPr marL="68580" marR="68580" marT="0" marB="0" anchor="b"/>
                </a:tc>
                <a:tc>
                  <a:txBody>
                    <a:bodyPr/>
                    <a:lstStyle/>
                    <a:p>
                      <a:pPr marL="0" marR="0" algn="ctr">
                        <a:spcBef>
                          <a:spcPts val="0"/>
                        </a:spcBef>
                        <a:spcAft>
                          <a:spcPts val="0"/>
                        </a:spcAft>
                      </a:pPr>
                      <a:r>
                        <a:rPr lang="en-US" sz="1100" dirty="0">
                          <a:effectLst/>
                        </a:rPr>
                        <a:t>5</a:t>
                      </a:r>
                      <a:endParaRPr lang="en-US" sz="1200" dirty="0">
                        <a:effectLst/>
                        <a:latin typeface="Times New Roman"/>
                        <a:ea typeface="Times New Roman"/>
                        <a:cs typeface="Times New Roman"/>
                      </a:endParaRPr>
                    </a:p>
                  </a:txBody>
                  <a:tcPr marL="68580" marR="68580" marT="0" marB="0" anchor="b"/>
                </a:tc>
                <a:tc>
                  <a:txBody>
                    <a:bodyPr/>
                    <a:lstStyle/>
                    <a:p>
                      <a:pPr marL="0" marR="0" algn="ctr">
                        <a:spcBef>
                          <a:spcPts val="0"/>
                        </a:spcBef>
                        <a:spcAft>
                          <a:spcPts val="0"/>
                        </a:spcAft>
                      </a:pPr>
                      <a:r>
                        <a:rPr lang="en-US" sz="1100" dirty="0">
                          <a:effectLst/>
                        </a:rPr>
                        <a:t>6</a:t>
                      </a:r>
                      <a:endParaRPr lang="en-US" sz="1200" dirty="0">
                        <a:effectLst/>
                        <a:latin typeface="Times New Roman"/>
                        <a:ea typeface="Times New Roman"/>
                        <a:cs typeface="Times New Roman"/>
                      </a:endParaRPr>
                    </a:p>
                  </a:txBody>
                  <a:tcPr marL="68580" marR="68580" marT="0" marB="0" anchor="b"/>
                </a:tc>
                <a:tc>
                  <a:txBody>
                    <a:bodyPr/>
                    <a:lstStyle/>
                    <a:p>
                      <a:pPr marL="0" marR="0" algn="ctr">
                        <a:spcBef>
                          <a:spcPts val="0"/>
                        </a:spcBef>
                        <a:spcAft>
                          <a:spcPts val="0"/>
                        </a:spcAft>
                      </a:pPr>
                      <a:r>
                        <a:rPr lang="en-US" sz="1100">
                          <a:effectLst/>
                        </a:rPr>
                        <a:t>7</a:t>
                      </a:r>
                      <a:endParaRPr lang="en-US" sz="1200">
                        <a:effectLst/>
                        <a:latin typeface="Times New Roman"/>
                        <a:ea typeface="Times New Roman"/>
                        <a:cs typeface="Times New Roman"/>
                      </a:endParaRPr>
                    </a:p>
                  </a:txBody>
                  <a:tcPr marL="68580" marR="68580" marT="0" marB="0" anchor="b"/>
                </a:tc>
                <a:tc>
                  <a:txBody>
                    <a:bodyPr/>
                    <a:lstStyle/>
                    <a:p>
                      <a:pPr marL="0" marR="0" algn="ctr">
                        <a:spcBef>
                          <a:spcPts val="0"/>
                        </a:spcBef>
                        <a:spcAft>
                          <a:spcPts val="0"/>
                        </a:spcAft>
                      </a:pPr>
                      <a:r>
                        <a:rPr lang="en-US" sz="1100">
                          <a:effectLst/>
                        </a:rPr>
                        <a:t>8</a:t>
                      </a:r>
                      <a:endParaRPr lang="en-US" sz="1200">
                        <a:effectLst/>
                        <a:latin typeface="Times New Roman"/>
                        <a:ea typeface="Times New Roman"/>
                        <a:cs typeface="Times New Roman"/>
                      </a:endParaRPr>
                    </a:p>
                  </a:txBody>
                  <a:tcPr marL="68580" marR="68580" marT="0" marB="0" anchor="b"/>
                </a:tc>
                <a:tc>
                  <a:txBody>
                    <a:bodyPr/>
                    <a:lstStyle/>
                    <a:p>
                      <a:pPr marL="0" marR="0" algn="ctr">
                        <a:spcBef>
                          <a:spcPts val="0"/>
                        </a:spcBef>
                        <a:spcAft>
                          <a:spcPts val="0"/>
                        </a:spcAft>
                      </a:pPr>
                      <a:r>
                        <a:rPr lang="en-US" sz="1100" dirty="0">
                          <a:effectLst/>
                        </a:rPr>
                        <a:t>9</a:t>
                      </a:r>
                      <a:endParaRPr lang="en-US" sz="1200" dirty="0">
                        <a:effectLst/>
                        <a:latin typeface="Times New Roman"/>
                        <a:ea typeface="Times New Roman"/>
                        <a:cs typeface="Times New Roman"/>
                      </a:endParaRPr>
                    </a:p>
                  </a:txBody>
                  <a:tcPr marL="68580" marR="68580" marT="0" marB="0" anchor="b"/>
                </a:tc>
                <a:tc>
                  <a:txBody>
                    <a:bodyPr/>
                    <a:lstStyle/>
                    <a:p>
                      <a:pPr marL="0" marR="0" algn="ctr">
                        <a:spcBef>
                          <a:spcPts val="0"/>
                        </a:spcBef>
                        <a:spcAft>
                          <a:spcPts val="0"/>
                        </a:spcAft>
                      </a:pPr>
                      <a:r>
                        <a:rPr lang="en-US" sz="1100" dirty="0">
                          <a:effectLst/>
                        </a:rPr>
                        <a:t>10</a:t>
                      </a:r>
                      <a:endParaRPr lang="en-US" sz="1200" dirty="0">
                        <a:effectLst/>
                        <a:latin typeface="Times New Roman"/>
                        <a:ea typeface="Times New Roman"/>
                        <a:cs typeface="Times New Roman"/>
                      </a:endParaRPr>
                    </a:p>
                  </a:txBody>
                  <a:tcPr marL="68580" marR="68580" marT="0" marB="0" anchor="b"/>
                </a:tc>
                <a:tc>
                  <a:txBody>
                    <a:bodyPr/>
                    <a:lstStyle/>
                    <a:p>
                      <a:pPr marL="0" marR="0" algn="ctr">
                        <a:spcBef>
                          <a:spcPts val="0"/>
                        </a:spcBef>
                        <a:spcAft>
                          <a:spcPts val="0"/>
                        </a:spcAft>
                      </a:pPr>
                      <a:r>
                        <a:rPr lang="en-US" sz="1100" dirty="0">
                          <a:effectLst/>
                        </a:rPr>
                        <a:t>11</a:t>
                      </a:r>
                      <a:endParaRPr lang="en-US" sz="1200" dirty="0">
                        <a:effectLst/>
                        <a:latin typeface="Times New Roman"/>
                        <a:ea typeface="Times New Roman"/>
                        <a:cs typeface="Times New Roman"/>
                      </a:endParaRPr>
                    </a:p>
                  </a:txBody>
                  <a:tcPr marL="68580" marR="68580" marT="0" marB="0" anchor="b"/>
                </a:tc>
                <a:tc>
                  <a:txBody>
                    <a:bodyPr/>
                    <a:lstStyle/>
                    <a:p>
                      <a:pPr marL="0" marR="0" algn="ctr">
                        <a:spcBef>
                          <a:spcPts val="0"/>
                        </a:spcBef>
                        <a:spcAft>
                          <a:spcPts val="0"/>
                        </a:spcAft>
                      </a:pPr>
                      <a:r>
                        <a:rPr lang="en-US" sz="1100" dirty="0">
                          <a:effectLst/>
                        </a:rPr>
                        <a:t>12</a:t>
                      </a:r>
                      <a:endParaRPr lang="en-US" sz="1200" dirty="0">
                        <a:effectLst/>
                        <a:latin typeface="Times New Roman"/>
                        <a:ea typeface="Times New Roman"/>
                        <a:cs typeface="Times New Roman"/>
                      </a:endParaRPr>
                    </a:p>
                  </a:txBody>
                  <a:tcPr marL="68580" marR="68580" marT="0" marB="0" anchor="b"/>
                </a:tc>
                <a:tc>
                  <a:txBody>
                    <a:bodyPr/>
                    <a:lstStyle/>
                    <a:p>
                      <a:pPr marL="0" marR="0" algn="ctr">
                        <a:spcBef>
                          <a:spcPts val="0"/>
                        </a:spcBef>
                        <a:spcAft>
                          <a:spcPts val="0"/>
                        </a:spcAft>
                      </a:pPr>
                      <a:r>
                        <a:rPr lang="en-US" sz="1100" dirty="0">
                          <a:effectLst/>
                        </a:rPr>
                        <a:t>1</a:t>
                      </a:r>
                      <a:endParaRPr lang="en-US" sz="1200" dirty="0">
                        <a:effectLst/>
                        <a:latin typeface="Times New Roman"/>
                        <a:ea typeface="Times New Roman"/>
                        <a:cs typeface="Times New Roman"/>
                      </a:endParaRPr>
                    </a:p>
                  </a:txBody>
                  <a:tcPr marL="68580" marR="68580" marT="0" marB="0" anchor="b"/>
                </a:tc>
                <a:tc>
                  <a:txBody>
                    <a:bodyPr/>
                    <a:lstStyle/>
                    <a:p>
                      <a:pPr marL="0" marR="0" algn="ctr">
                        <a:spcBef>
                          <a:spcPts val="0"/>
                        </a:spcBef>
                        <a:spcAft>
                          <a:spcPts val="0"/>
                        </a:spcAft>
                      </a:pPr>
                      <a:r>
                        <a:rPr lang="en-US" sz="1100" dirty="0">
                          <a:effectLst/>
                        </a:rPr>
                        <a:t>2</a:t>
                      </a:r>
                      <a:endParaRPr lang="en-US" sz="1200" dirty="0">
                        <a:effectLst/>
                        <a:latin typeface="Times New Roman"/>
                        <a:ea typeface="Times New Roman"/>
                        <a:cs typeface="Times New Roman"/>
                      </a:endParaRPr>
                    </a:p>
                  </a:txBody>
                  <a:tcPr marL="68580" marR="68580" marT="0" marB="0" anchor="b"/>
                </a:tc>
                <a:tc>
                  <a:txBody>
                    <a:bodyPr/>
                    <a:lstStyle/>
                    <a:p>
                      <a:pPr marL="0" marR="0" algn="ctr">
                        <a:spcBef>
                          <a:spcPts val="0"/>
                        </a:spcBef>
                        <a:spcAft>
                          <a:spcPts val="0"/>
                        </a:spcAft>
                      </a:pPr>
                      <a:r>
                        <a:rPr lang="en-US" sz="1100" dirty="0">
                          <a:effectLst/>
                        </a:rPr>
                        <a:t>3</a:t>
                      </a:r>
                      <a:endParaRPr lang="en-US" sz="1200" dirty="0">
                        <a:effectLst/>
                        <a:latin typeface="Times New Roman"/>
                        <a:ea typeface="Times New Roman"/>
                        <a:cs typeface="Times New Roman"/>
                      </a:endParaRPr>
                    </a:p>
                  </a:txBody>
                  <a:tcPr marL="68580" marR="68580" marT="0" marB="0" anchor="b"/>
                </a:tc>
                <a:tc>
                  <a:txBody>
                    <a:bodyPr/>
                    <a:lstStyle/>
                    <a:p>
                      <a:pPr marL="0" marR="0" algn="ctr">
                        <a:spcBef>
                          <a:spcPts val="0"/>
                        </a:spcBef>
                        <a:spcAft>
                          <a:spcPts val="0"/>
                        </a:spcAft>
                      </a:pPr>
                      <a:r>
                        <a:rPr lang="en-US" sz="1100" dirty="0">
                          <a:effectLst/>
                        </a:rPr>
                        <a:t>4</a:t>
                      </a:r>
                      <a:endParaRPr lang="en-US" sz="1200" dirty="0">
                        <a:effectLst/>
                        <a:latin typeface="Times New Roman"/>
                        <a:ea typeface="Times New Roman"/>
                        <a:cs typeface="Times New Roman"/>
                      </a:endParaRPr>
                    </a:p>
                  </a:txBody>
                  <a:tcPr marL="68580" marR="68580" marT="0" marB="0" anchor="b"/>
                </a:tc>
                <a:tc>
                  <a:txBody>
                    <a:bodyPr/>
                    <a:lstStyle/>
                    <a:p>
                      <a:pPr marL="0" marR="0" algn="ctr">
                        <a:spcBef>
                          <a:spcPts val="0"/>
                        </a:spcBef>
                        <a:spcAft>
                          <a:spcPts val="0"/>
                        </a:spcAft>
                      </a:pPr>
                      <a:r>
                        <a:rPr lang="en-US" sz="1100" dirty="0">
                          <a:effectLst/>
                        </a:rPr>
                        <a:t>5</a:t>
                      </a:r>
                      <a:endParaRPr lang="en-US" sz="1200" dirty="0">
                        <a:effectLst/>
                        <a:latin typeface="Times New Roman"/>
                        <a:ea typeface="Times New Roman"/>
                        <a:cs typeface="Times New Roman"/>
                      </a:endParaRPr>
                    </a:p>
                  </a:txBody>
                  <a:tcPr marL="68580" marR="68580" marT="0" marB="0" anchor="b"/>
                </a:tc>
                <a:tc>
                  <a:txBody>
                    <a:bodyPr/>
                    <a:lstStyle/>
                    <a:p>
                      <a:pPr marL="0" marR="0" algn="ctr">
                        <a:spcBef>
                          <a:spcPts val="0"/>
                        </a:spcBef>
                        <a:spcAft>
                          <a:spcPts val="0"/>
                        </a:spcAft>
                      </a:pPr>
                      <a:r>
                        <a:rPr lang="en-US" sz="1100" dirty="0">
                          <a:effectLst/>
                        </a:rPr>
                        <a:t>6</a:t>
                      </a:r>
                      <a:endParaRPr lang="en-US" sz="1200" dirty="0">
                        <a:effectLst/>
                        <a:latin typeface="Times New Roman"/>
                        <a:ea typeface="Times New Roman"/>
                        <a:cs typeface="Times New Roman"/>
                      </a:endParaRPr>
                    </a:p>
                  </a:txBody>
                  <a:tcPr marL="68580" marR="68580" marT="0" marB="0" anchor="b"/>
                </a:tc>
                <a:tc>
                  <a:txBody>
                    <a:bodyPr/>
                    <a:lstStyle/>
                    <a:p>
                      <a:pPr marL="0" marR="0" algn="ctr">
                        <a:spcBef>
                          <a:spcPts val="0"/>
                        </a:spcBef>
                        <a:spcAft>
                          <a:spcPts val="0"/>
                        </a:spcAft>
                      </a:pPr>
                      <a:r>
                        <a:rPr lang="en-US" sz="1100" dirty="0">
                          <a:effectLst/>
                        </a:rPr>
                        <a:t>7</a:t>
                      </a:r>
                      <a:endParaRPr lang="en-US" sz="1200" dirty="0">
                        <a:effectLst/>
                        <a:latin typeface="Times New Roman"/>
                        <a:ea typeface="Times New Roman"/>
                        <a:cs typeface="Times New Roman"/>
                      </a:endParaRPr>
                    </a:p>
                  </a:txBody>
                  <a:tcPr marL="68580" marR="68580" marT="0" marB="0" anchor="b"/>
                </a:tc>
                <a:tc>
                  <a:txBody>
                    <a:bodyPr/>
                    <a:lstStyle/>
                    <a:p>
                      <a:pPr marL="0" marR="0" algn="ctr">
                        <a:spcBef>
                          <a:spcPts val="0"/>
                        </a:spcBef>
                        <a:spcAft>
                          <a:spcPts val="0"/>
                        </a:spcAft>
                      </a:pPr>
                      <a:r>
                        <a:rPr lang="en-US" sz="1100" dirty="0">
                          <a:effectLst/>
                        </a:rPr>
                        <a:t>8</a:t>
                      </a:r>
                      <a:endParaRPr lang="en-US" sz="1200" dirty="0">
                        <a:effectLst/>
                        <a:latin typeface="Times New Roman"/>
                        <a:ea typeface="Times New Roman"/>
                        <a:cs typeface="Times New Roman"/>
                      </a:endParaRPr>
                    </a:p>
                  </a:txBody>
                  <a:tcPr marL="68580" marR="68580" marT="0" marB="0" anchor="b"/>
                </a:tc>
                <a:tc>
                  <a:txBody>
                    <a:bodyPr/>
                    <a:lstStyle/>
                    <a:p>
                      <a:pPr marL="0" marR="0" algn="ctr">
                        <a:spcBef>
                          <a:spcPts val="0"/>
                        </a:spcBef>
                        <a:spcAft>
                          <a:spcPts val="0"/>
                        </a:spcAft>
                      </a:pPr>
                      <a:r>
                        <a:rPr lang="en-US" sz="1100">
                          <a:effectLst/>
                        </a:rPr>
                        <a:t>9</a:t>
                      </a:r>
                      <a:endParaRPr lang="en-US" sz="1200">
                        <a:effectLst/>
                        <a:latin typeface="Times New Roman"/>
                        <a:ea typeface="Times New Roman"/>
                        <a:cs typeface="Times New Roman"/>
                      </a:endParaRPr>
                    </a:p>
                  </a:txBody>
                  <a:tcPr marL="68580" marR="68580" marT="0" marB="0" anchor="b"/>
                </a:tc>
                <a:tc>
                  <a:txBody>
                    <a:bodyPr/>
                    <a:lstStyle/>
                    <a:p>
                      <a:pPr marL="0" marR="0" algn="ctr">
                        <a:spcBef>
                          <a:spcPts val="0"/>
                        </a:spcBef>
                        <a:spcAft>
                          <a:spcPts val="0"/>
                        </a:spcAft>
                      </a:pPr>
                      <a:r>
                        <a:rPr lang="en-US" sz="1100" dirty="0">
                          <a:effectLst/>
                        </a:rPr>
                        <a:t>10</a:t>
                      </a:r>
                      <a:endParaRPr lang="en-US" sz="1200" dirty="0">
                        <a:effectLst/>
                        <a:latin typeface="Times New Roman"/>
                        <a:ea typeface="Times New Roman"/>
                        <a:cs typeface="Times New Roman"/>
                      </a:endParaRPr>
                    </a:p>
                  </a:txBody>
                  <a:tcPr marL="68580" marR="68580" marT="0" marB="0" anchor="b"/>
                </a:tc>
              </a:tr>
              <a:tr h="279400">
                <a:tc>
                  <a:txBody>
                    <a:bodyPr/>
                    <a:lstStyle/>
                    <a:p>
                      <a:pPr marL="0" marR="0">
                        <a:spcBef>
                          <a:spcPts val="0"/>
                        </a:spcBef>
                        <a:spcAft>
                          <a:spcPts val="0"/>
                        </a:spcAft>
                      </a:pPr>
                      <a:r>
                        <a:rPr lang="en-US" sz="1100">
                          <a:effectLst/>
                        </a:rPr>
                        <a:t>Background Research</a:t>
                      </a:r>
                      <a:endParaRPr lang="en-US" sz="1200">
                        <a:effectLst/>
                        <a:latin typeface="Times New Roman"/>
                        <a:ea typeface="Times New Roman"/>
                        <a:cs typeface="Times New Roman"/>
                      </a:endParaRPr>
                    </a:p>
                  </a:txBody>
                  <a:tcPr marL="68580" marR="68580" marT="0" marB="0" anchor="b"/>
                </a:tc>
                <a:tc>
                  <a:txBody>
                    <a:bodyPr/>
                    <a:lstStyle/>
                    <a:p>
                      <a:pPr marL="0" marR="0">
                        <a:spcBef>
                          <a:spcPts val="0"/>
                        </a:spcBef>
                        <a:spcAft>
                          <a:spcPts val="0"/>
                        </a:spcAft>
                      </a:pPr>
                      <a:r>
                        <a:rPr lang="en-US" sz="1100" dirty="0">
                          <a:effectLst/>
                        </a:rPr>
                        <a:t> </a:t>
                      </a:r>
                      <a:endParaRPr lang="en-US" sz="1200" dirty="0">
                        <a:effectLst/>
                        <a:latin typeface="Times New Roman"/>
                        <a:ea typeface="Times New Roman"/>
                        <a:cs typeface="Times New Roman"/>
                      </a:endParaRPr>
                    </a:p>
                  </a:txBody>
                  <a:tcPr marL="68580" marR="68580" marT="0" marB="0" anchor="b">
                    <a:solidFill>
                      <a:schemeClr val="accent5"/>
                    </a:solidFill>
                  </a:tcPr>
                </a:tc>
                <a:tc>
                  <a:txBody>
                    <a:bodyPr/>
                    <a:lstStyle/>
                    <a:p>
                      <a:pPr marL="0" marR="0">
                        <a:spcBef>
                          <a:spcPts val="0"/>
                        </a:spcBef>
                        <a:spcAft>
                          <a:spcPts val="0"/>
                        </a:spcAft>
                      </a:pPr>
                      <a:r>
                        <a:rPr lang="en-US" sz="1100" dirty="0">
                          <a:effectLst/>
                        </a:rPr>
                        <a:t> </a:t>
                      </a:r>
                      <a:endParaRPr lang="en-US" sz="1200" dirty="0">
                        <a:effectLst/>
                        <a:latin typeface="Times New Roman"/>
                        <a:ea typeface="Times New Roman"/>
                        <a:cs typeface="Times New Roman"/>
                      </a:endParaRPr>
                    </a:p>
                  </a:txBody>
                  <a:tcPr marL="68580" marR="68580" marT="0" marB="0" anchor="b">
                    <a:solidFill>
                      <a:schemeClr val="accent5"/>
                    </a:solidFill>
                  </a:tcPr>
                </a:tc>
                <a:tc>
                  <a:txBody>
                    <a:bodyPr/>
                    <a:lstStyle/>
                    <a:p>
                      <a:pPr marL="0" marR="0">
                        <a:spcBef>
                          <a:spcPts val="0"/>
                        </a:spcBef>
                        <a:spcAft>
                          <a:spcPts val="0"/>
                        </a:spcAft>
                      </a:pPr>
                      <a:r>
                        <a:rPr lang="en-US" sz="1100" dirty="0">
                          <a:effectLst/>
                        </a:rPr>
                        <a:t> </a:t>
                      </a:r>
                      <a:endParaRPr lang="en-US" sz="1200" dirty="0">
                        <a:effectLst/>
                        <a:latin typeface="Times New Roman"/>
                        <a:ea typeface="Times New Roman"/>
                        <a:cs typeface="Times New Roman"/>
                      </a:endParaRPr>
                    </a:p>
                  </a:txBody>
                  <a:tcPr marL="68580" marR="68580" marT="0" marB="0" anchor="b">
                    <a:solidFill>
                      <a:schemeClr val="accent5"/>
                    </a:solidFill>
                  </a:tcPr>
                </a:tc>
                <a:tc>
                  <a:txBody>
                    <a:bodyPr/>
                    <a:lstStyle/>
                    <a:p>
                      <a:pPr marL="0" marR="0">
                        <a:spcBef>
                          <a:spcPts val="0"/>
                        </a:spcBef>
                        <a:spcAft>
                          <a:spcPts val="0"/>
                        </a:spcAft>
                      </a:pPr>
                      <a:r>
                        <a:rPr lang="en-US" sz="1100" dirty="0">
                          <a:effectLst/>
                        </a:rPr>
                        <a:t> </a:t>
                      </a:r>
                      <a:endParaRPr lang="en-US" sz="1200" dirty="0">
                        <a:effectLst/>
                        <a:latin typeface="Times New Roman"/>
                        <a:ea typeface="Times New Roman"/>
                        <a:cs typeface="Times New Roman"/>
                      </a:endParaRPr>
                    </a:p>
                  </a:txBody>
                  <a:tcPr marL="68580" marR="68580" marT="0" marB="0" anchor="b">
                    <a:solidFill>
                      <a:schemeClr val="accent5"/>
                    </a:solidFill>
                  </a:tcPr>
                </a:tc>
                <a:tc>
                  <a:txBody>
                    <a:bodyPr/>
                    <a:lstStyle/>
                    <a:p>
                      <a:pPr marL="0" marR="0">
                        <a:spcBef>
                          <a:spcPts val="0"/>
                        </a:spcBef>
                        <a:spcAft>
                          <a:spcPts val="0"/>
                        </a:spcAft>
                      </a:pPr>
                      <a:r>
                        <a:rPr lang="en-US" sz="1100" dirty="0">
                          <a:effectLst/>
                        </a:rPr>
                        <a:t> </a:t>
                      </a:r>
                      <a:endParaRPr lang="en-US" sz="1200" dirty="0">
                        <a:effectLst/>
                        <a:latin typeface="Times New Roman"/>
                        <a:ea typeface="Times New Roman"/>
                        <a:cs typeface="Times New Roman"/>
                      </a:endParaRPr>
                    </a:p>
                  </a:txBody>
                  <a:tcPr marL="68580" marR="68580" marT="0" marB="0" anchor="b">
                    <a:solidFill>
                      <a:schemeClr val="accent5"/>
                    </a:solidFill>
                  </a:tcPr>
                </a:tc>
                <a:tc>
                  <a:txBody>
                    <a:bodyPr/>
                    <a:lstStyle/>
                    <a:p>
                      <a:endParaRPr lang="en-US" sz="1000" dirty="0">
                        <a:effectLst/>
                        <a:latin typeface="Times New Roman"/>
                      </a:endParaRPr>
                    </a:p>
                  </a:txBody>
                  <a:tcPr marL="68580" marR="68580" marT="0" marB="0" anchor="b">
                    <a:solidFill>
                      <a:schemeClr val="accent5"/>
                    </a:solidFill>
                  </a:tcPr>
                </a:tc>
                <a:tc>
                  <a:txBody>
                    <a:bodyPr/>
                    <a:lstStyle/>
                    <a:p>
                      <a:endParaRPr lang="en-US" sz="1000" dirty="0">
                        <a:effectLst/>
                        <a:latin typeface="Times New Roman"/>
                      </a:endParaRPr>
                    </a:p>
                  </a:txBody>
                  <a:tcPr marL="68580" marR="68580" marT="0" marB="0" anchor="b">
                    <a:solidFill>
                      <a:schemeClr val="accent5"/>
                    </a:solidFill>
                  </a:tcPr>
                </a:tc>
                <a:tc>
                  <a:txBody>
                    <a:bodyPr/>
                    <a:lstStyle/>
                    <a:p>
                      <a:endParaRPr lang="en-US" sz="1000" dirty="0">
                        <a:effectLst/>
                        <a:latin typeface="Times New Roman"/>
                      </a:endParaRPr>
                    </a:p>
                  </a:txBody>
                  <a:tcPr marL="68580" marR="68580" marT="0" marB="0" anchor="b">
                    <a:solidFill>
                      <a:schemeClr val="accent5"/>
                    </a:solidFill>
                  </a:tcPr>
                </a:tc>
                <a:tc>
                  <a:txBody>
                    <a:bodyPr/>
                    <a:lstStyle/>
                    <a:p>
                      <a:endParaRPr lang="en-US" sz="1000" dirty="0">
                        <a:effectLst/>
                        <a:latin typeface="Times New Roman"/>
                      </a:endParaRPr>
                    </a:p>
                  </a:txBody>
                  <a:tcPr marL="68580" marR="68580" marT="0" marB="0" anchor="b">
                    <a:solidFill>
                      <a:schemeClr val="accent5"/>
                    </a:solidFill>
                  </a:tcPr>
                </a:tc>
                <a:tc>
                  <a:txBody>
                    <a:bodyPr/>
                    <a:lstStyle/>
                    <a:p>
                      <a:endParaRPr lang="en-US" sz="1000" dirty="0">
                        <a:effectLst/>
                        <a:latin typeface="Times New Roman"/>
                      </a:endParaRPr>
                    </a:p>
                  </a:txBody>
                  <a:tcPr marL="68580" marR="68580" marT="0" marB="0" anchor="b">
                    <a:solidFill>
                      <a:schemeClr val="accent5"/>
                    </a:solid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dirty="0">
                        <a:effectLst/>
                        <a:latin typeface="Times New Roman"/>
                      </a:endParaRPr>
                    </a:p>
                  </a:txBody>
                  <a:tcPr marL="68580" marR="68580" marT="0" marB="0" anchor="b">
                    <a:noFill/>
                  </a:tcPr>
                </a:tc>
                <a:tc>
                  <a:txBody>
                    <a:bodyPr/>
                    <a:lstStyle/>
                    <a:p>
                      <a:endParaRPr lang="en-US" sz="1000" dirty="0">
                        <a:effectLst/>
                        <a:latin typeface="Times New Roman"/>
                      </a:endParaRPr>
                    </a:p>
                  </a:txBody>
                  <a:tcPr marL="68580" marR="68580" marT="0" marB="0" anchor="b">
                    <a:noFill/>
                  </a:tcPr>
                </a:tc>
                <a:tc>
                  <a:txBody>
                    <a:bodyPr/>
                    <a:lstStyle/>
                    <a:p>
                      <a:endParaRPr lang="en-US" sz="1000" dirty="0">
                        <a:effectLst/>
                        <a:latin typeface="Times New Roman"/>
                      </a:endParaRPr>
                    </a:p>
                  </a:txBody>
                  <a:tcPr marL="68580" marR="68580" marT="0" marB="0" anchor="b">
                    <a:noFill/>
                  </a:tcPr>
                </a:tc>
              </a:tr>
              <a:tr h="279400">
                <a:tc>
                  <a:txBody>
                    <a:bodyPr/>
                    <a:lstStyle/>
                    <a:p>
                      <a:pPr marL="0" marR="0">
                        <a:spcBef>
                          <a:spcPts val="0"/>
                        </a:spcBef>
                        <a:spcAft>
                          <a:spcPts val="0"/>
                        </a:spcAft>
                      </a:pPr>
                      <a:r>
                        <a:rPr lang="en-US" sz="1100">
                          <a:effectLst/>
                        </a:rPr>
                        <a:t>Goals Identification</a:t>
                      </a:r>
                      <a:endParaRPr lang="en-US" sz="1200">
                        <a:effectLst/>
                        <a:latin typeface="Times New Roman"/>
                        <a:ea typeface="Times New Roman"/>
                        <a:cs typeface="Times New Roman"/>
                      </a:endParaRPr>
                    </a:p>
                  </a:txBody>
                  <a:tcPr marL="68580" marR="68580" marT="0" marB="0" anchor="b"/>
                </a:tc>
                <a:tc>
                  <a:txBody>
                    <a:bodyPr/>
                    <a:lstStyle/>
                    <a:p>
                      <a:endParaRPr lang="en-US" sz="1000">
                        <a:effectLst/>
                        <a:latin typeface="Times New Roman"/>
                      </a:endParaRPr>
                    </a:p>
                  </a:txBody>
                  <a:tcPr marL="68580" marR="68580" marT="0" marB="0" anchor="b">
                    <a:noFill/>
                  </a:tcPr>
                </a:tc>
                <a:tc>
                  <a:txBody>
                    <a:bodyPr/>
                    <a:lstStyle/>
                    <a:p>
                      <a:pPr marL="0" marR="0">
                        <a:spcBef>
                          <a:spcPts val="0"/>
                        </a:spcBef>
                        <a:spcAft>
                          <a:spcPts val="0"/>
                        </a:spcAft>
                      </a:pPr>
                      <a:r>
                        <a:rPr lang="en-US" sz="1100" dirty="0">
                          <a:effectLst/>
                        </a:rPr>
                        <a:t> </a:t>
                      </a:r>
                      <a:endParaRPr lang="en-US" sz="1200" dirty="0">
                        <a:effectLst/>
                        <a:latin typeface="Times New Roman"/>
                        <a:ea typeface="Times New Roman"/>
                        <a:cs typeface="Times New Roman"/>
                      </a:endParaRPr>
                    </a:p>
                  </a:txBody>
                  <a:tcPr marL="68580" marR="68580" marT="0" marB="0" anchor="b">
                    <a:solidFill>
                      <a:schemeClr val="accent5"/>
                    </a:solidFill>
                  </a:tcPr>
                </a:tc>
                <a:tc>
                  <a:txBody>
                    <a:bodyPr/>
                    <a:lstStyle/>
                    <a:p>
                      <a:pPr marL="0" marR="0">
                        <a:spcBef>
                          <a:spcPts val="0"/>
                        </a:spcBef>
                        <a:spcAft>
                          <a:spcPts val="0"/>
                        </a:spcAft>
                      </a:pPr>
                      <a:r>
                        <a:rPr lang="en-US" sz="1100" dirty="0">
                          <a:effectLst/>
                        </a:rPr>
                        <a:t> </a:t>
                      </a:r>
                      <a:endParaRPr lang="en-US" sz="1200" dirty="0">
                        <a:effectLst/>
                        <a:latin typeface="Times New Roman"/>
                        <a:ea typeface="Times New Roman"/>
                        <a:cs typeface="Times New Roman"/>
                      </a:endParaRPr>
                    </a:p>
                  </a:txBody>
                  <a:tcPr marL="68580" marR="68580" marT="0" marB="0" anchor="b">
                    <a:solidFill>
                      <a:schemeClr val="accent5"/>
                    </a:solidFill>
                  </a:tcPr>
                </a:tc>
                <a:tc>
                  <a:txBody>
                    <a:bodyPr/>
                    <a:lstStyle/>
                    <a:p>
                      <a:pPr marL="0" marR="0">
                        <a:spcBef>
                          <a:spcPts val="0"/>
                        </a:spcBef>
                        <a:spcAft>
                          <a:spcPts val="0"/>
                        </a:spcAft>
                      </a:pPr>
                      <a:r>
                        <a:rPr lang="en-US" sz="1100" dirty="0">
                          <a:effectLst/>
                        </a:rPr>
                        <a:t> </a:t>
                      </a:r>
                      <a:endParaRPr lang="en-US" sz="1200" dirty="0">
                        <a:effectLst/>
                        <a:latin typeface="Times New Roman"/>
                        <a:ea typeface="Times New Roman"/>
                        <a:cs typeface="Times New Roman"/>
                      </a:endParaRPr>
                    </a:p>
                  </a:txBody>
                  <a:tcPr marL="68580" marR="68580" marT="0" marB="0" anchor="b">
                    <a:solidFill>
                      <a:schemeClr val="accent5"/>
                    </a:solidFill>
                  </a:tcPr>
                </a:tc>
                <a:tc>
                  <a:txBody>
                    <a:bodyPr/>
                    <a:lstStyle/>
                    <a:p>
                      <a:pPr marL="0" marR="0">
                        <a:spcBef>
                          <a:spcPts val="0"/>
                        </a:spcBef>
                        <a:spcAft>
                          <a:spcPts val="0"/>
                        </a:spcAft>
                      </a:pPr>
                      <a:r>
                        <a:rPr lang="en-US" sz="1100" dirty="0">
                          <a:effectLst/>
                        </a:rPr>
                        <a:t> </a:t>
                      </a:r>
                      <a:endParaRPr lang="en-US" sz="1200" dirty="0">
                        <a:effectLst/>
                        <a:latin typeface="Times New Roman"/>
                        <a:ea typeface="Times New Roman"/>
                        <a:cs typeface="Times New Roman"/>
                      </a:endParaRPr>
                    </a:p>
                  </a:txBody>
                  <a:tcPr marL="68580" marR="68580" marT="0" marB="0" anchor="b">
                    <a:solidFill>
                      <a:schemeClr val="accent5"/>
                    </a:solidFill>
                  </a:tcPr>
                </a:tc>
                <a:tc>
                  <a:txBody>
                    <a:bodyPr/>
                    <a:lstStyle/>
                    <a:p>
                      <a:pPr marL="0" marR="0">
                        <a:spcBef>
                          <a:spcPts val="0"/>
                        </a:spcBef>
                        <a:spcAft>
                          <a:spcPts val="0"/>
                        </a:spcAft>
                      </a:pPr>
                      <a:r>
                        <a:rPr lang="en-US" sz="1100" dirty="0">
                          <a:effectLst/>
                        </a:rPr>
                        <a:t> </a:t>
                      </a:r>
                      <a:endParaRPr lang="en-US" sz="1200" dirty="0">
                        <a:effectLst/>
                        <a:latin typeface="Times New Roman"/>
                        <a:ea typeface="Times New Roman"/>
                        <a:cs typeface="Times New Roman"/>
                      </a:endParaRPr>
                    </a:p>
                  </a:txBody>
                  <a:tcPr marL="68580" marR="68580" marT="0" marB="0" anchor="b">
                    <a:solidFill>
                      <a:schemeClr val="accent5"/>
                    </a:solidFill>
                  </a:tcPr>
                </a:tc>
                <a:tc>
                  <a:txBody>
                    <a:bodyPr/>
                    <a:lstStyle/>
                    <a:p>
                      <a:pPr marL="0" marR="0">
                        <a:spcBef>
                          <a:spcPts val="0"/>
                        </a:spcBef>
                        <a:spcAft>
                          <a:spcPts val="0"/>
                        </a:spcAft>
                      </a:pPr>
                      <a:r>
                        <a:rPr lang="en-US" sz="1100" dirty="0">
                          <a:effectLst/>
                        </a:rPr>
                        <a:t> </a:t>
                      </a:r>
                      <a:endParaRPr lang="en-US" sz="1200" dirty="0">
                        <a:effectLst/>
                        <a:latin typeface="Times New Roman"/>
                        <a:ea typeface="Times New Roman"/>
                        <a:cs typeface="Times New Roman"/>
                      </a:endParaRPr>
                    </a:p>
                  </a:txBody>
                  <a:tcPr marL="68580" marR="68580" marT="0" marB="0" anchor="b">
                    <a:solidFill>
                      <a:schemeClr val="accent5"/>
                    </a:solidFill>
                  </a:tcPr>
                </a:tc>
                <a:tc>
                  <a:txBody>
                    <a:bodyPr/>
                    <a:lstStyle/>
                    <a:p>
                      <a:pPr marL="0" marR="0">
                        <a:spcBef>
                          <a:spcPts val="0"/>
                        </a:spcBef>
                        <a:spcAft>
                          <a:spcPts val="0"/>
                        </a:spcAft>
                      </a:pPr>
                      <a:r>
                        <a:rPr lang="en-US" sz="1100" dirty="0">
                          <a:effectLst/>
                        </a:rPr>
                        <a:t> </a:t>
                      </a:r>
                      <a:endParaRPr lang="en-US" sz="1200" dirty="0">
                        <a:effectLst/>
                        <a:latin typeface="Times New Roman"/>
                        <a:ea typeface="Times New Roman"/>
                        <a:cs typeface="Times New Roman"/>
                      </a:endParaRPr>
                    </a:p>
                  </a:txBody>
                  <a:tcPr marL="68580" marR="68580" marT="0" marB="0" anchor="b">
                    <a:solidFill>
                      <a:schemeClr val="accent5"/>
                    </a:solidFill>
                  </a:tcPr>
                </a:tc>
                <a:tc>
                  <a:txBody>
                    <a:bodyPr/>
                    <a:lstStyle/>
                    <a:p>
                      <a:pPr marL="0" marR="0">
                        <a:spcBef>
                          <a:spcPts val="0"/>
                        </a:spcBef>
                        <a:spcAft>
                          <a:spcPts val="0"/>
                        </a:spcAft>
                      </a:pPr>
                      <a:r>
                        <a:rPr lang="en-US" sz="1100" dirty="0">
                          <a:effectLst/>
                        </a:rPr>
                        <a:t> </a:t>
                      </a:r>
                      <a:endParaRPr lang="en-US" sz="1200" dirty="0">
                        <a:effectLst/>
                        <a:latin typeface="Times New Roman"/>
                        <a:ea typeface="Times New Roman"/>
                        <a:cs typeface="Times New Roman"/>
                      </a:endParaRPr>
                    </a:p>
                  </a:txBody>
                  <a:tcPr marL="68580" marR="68580" marT="0" marB="0" anchor="b">
                    <a:solidFill>
                      <a:schemeClr val="accent5"/>
                    </a:solidFill>
                  </a:tcPr>
                </a:tc>
                <a:tc>
                  <a:txBody>
                    <a:bodyPr/>
                    <a:lstStyle/>
                    <a:p>
                      <a:pPr marL="0" marR="0">
                        <a:spcBef>
                          <a:spcPts val="0"/>
                        </a:spcBef>
                        <a:spcAft>
                          <a:spcPts val="0"/>
                        </a:spcAft>
                      </a:pPr>
                      <a:r>
                        <a:rPr lang="en-US" sz="1100" dirty="0">
                          <a:effectLst/>
                        </a:rPr>
                        <a:t> </a:t>
                      </a:r>
                      <a:endParaRPr lang="en-US" sz="1200" dirty="0">
                        <a:effectLst/>
                        <a:latin typeface="Times New Roman"/>
                        <a:ea typeface="Times New Roman"/>
                        <a:cs typeface="Times New Roman"/>
                      </a:endParaRPr>
                    </a:p>
                  </a:txBody>
                  <a:tcPr marL="68580" marR="68580" marT="0" marB="0" anchor="b">
                    <a:solidFill>
                      <a:schemeClr val="accent5"/>
                    </a:solidFill>
                  </a:tcPr>
                </a:tc>
                <a:tc>
                  <a:txBody>
                    <a:bodyPr/>
                    <a:lstStyle/>
                    <a:p>
                      <a:pPr marL="0" marR="0">
                        <a:spcBef>
                          <a:spcPts val="0"/>
                        </a:spcBef>
                        <a:spcAft>
                          <a:spcPts val="0"/>
                        </a:spcAft>
                      </a:pPr>
                      <a:r>
                        <a:rPr lang="en-US" sz="1100" dirty="0">
                          <a:effectLst/>
                        </a:rPr>
                        <a:t> </a:t>
                      </a:r>
                      <a:endParaRPr lang="en-US" sz="1200" dirty="0">
                        <a:effectLst/>
                        <a:latin typeface="Times New Roman"/>
                        <a:ea typeface="Times New Roman"/>
                        <a:cs typeface="Times New Roman"/>
                      </a:endParaRPr>
                    </a:p>
                  </a:txBody>
                  <a:tcPr marL="68580" marR="68580" marT="0" marB="0" anchor="b">
                    <a:solidFill>
                      <a:schemeClr val="accent5"/>
                    </a:solidFill>
                  </a:tcPr>
                </a:tc>
                <a:tc>
                  <a:txBody>
                    <a:bodyPr/>
                    <a:lstStyle/>
                    <a:p>
                      <a:pPr marL="0" marR="0">
                        <a:spcBef>
                          <a:spcPts val="0"/>
                        </a:spcBef>
                        <a:spcAft>
                          <a:spcPts val="0"/>
                        </a:spcAft>
                      </a:pPr>
                      <a:r>
                        <a:rPr lang="en-US" sz="1100" dirty="0">
                          <a:effectLst/>
                        </a:rPr>
                        <a:t> </a:t>
                      </a:r>
                      <a:endParaRPr lang="en-US" sz="1200" dirty="0">
                        <a:effectLst/>
                        <a:latin typeface="Times New Roman"/>
                        <a:ea typeface="Times New Roman"/>
                        <a:cs typeface="Times New Roman"/>
                      </a:endParaRPr>
                    </a:p>
                  </a:txBody>
                  <a:tcPr marL="68580" marR="68580" marT="0" marB="0" anchor="b">
                    <a:solidFill>
                      <a:schemeClr val="accent5"/>
                    </a:solidFill>
                  </a:tcPr>
                </a:tc>
                <a:tc>
                  <a:txBody>
                    <a:bodyPr/>
                    <a:lstStyle/>
                    <a:p>
                      <a:endParaRPr lang="en-US" sz="1000" dirty="0">
                        <a:effectLst/>
                        <a:latin typeface="Times New Roman"/>
                      </a:endParaRPr>
                    </a:p>
                  </a:txBody>
                  <a:tcPr marL="68580" marR="68580" marT="0" marB="0" anchor="b">
                    <a:solidFill>
                      <a:schemeClr val="accent5"/>
                    </a:solid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r>
              <a:tr h="279400">
                <a:tc>
                  <a:txBody>
                    <a:bodyPr/>
                    <a:lstStyle/>
                    <a:p>
                      <a:pPr marL="0" marR="0">
                        <a:spcBef>
                          <a:spcPts val="0"/>
                        </a:spcBef>
                        <a:spcAft>
                          <a:spcPts val="0"/>
                        </a:spcAft>
                      </a:pPr>
                      <a:r>
                        <a:rPr lang="en-US" sz="1100">
                          <a:effectLst/>
                        </a:rPr>
                        <a:t>Stakeholder Interviews</a:t>
                      </a:r>
                      <a:endParaRPr lang="en-US" sz="1200">
                        <a:effectLst/>
                        <a:latin typeface="Times New Roman"/>
                        <a:ea typeface="Times New Roman"/>
                        <a:cs typeface="Times New Roman"/>
                      </a:endParaRPr>
                    </a:p>
                  </a:txBody>
                  <a:tcPr marL="68580" marR="68580" marT="0" marB="0" anchor="b"/>
                </a:tc>
                <a:tc>
                  <a:txBody>
                    <a:bodyPr/>
                    <a:lstStyle/>
                    <a:p>
                      <a:endParaRPr lang="en-US" sz="1000">
                        <a:effectLst/>
                        <a:latin typeface="Times New Roman"/>
                      </a:endParaRPr>
                    </a:p>
                  </a:txBody>
                  <a:tcPr marL="68580" marR="68580" marT="0" marB="0" anchor="b">
                    <a:noFill/>
                  </a:tcPr>
                </a:tc>
                <a:tc>
                  <a:txBody>
                    <a:bodyPr/>
                    <a:lstStyle/>
                    <a:p>
                      <a:pPr marL="0" marR="0">
                        <a:spcBef>
                          <a:spcPts val="0"/>
                        </a:spcBef>
                        <a:spcAft>
                          <a:spcPts val="0"/>
                        </a:spcAft>
                      </a:pPr>
                      <a:r>
                        <a:rPr lang="en-US" sz="1100" dirty="0">
                          <a:effectLst/>
                        </a:rPr>
                        <a:t> </a:t>
                      </a:r>
                      <a:endParaRPr lang="en-US" sz="1200" dirty="0">
                        <a:effectLst/>
                        <a:latin typeface="Times New Roman"/>
                        <a:ea typeface="Times New Roman"/>
                        <a:cs typeface="Times New Roman"/>
                      </a:endParaRPr>
                    </a:p>
                  </a:txBody>
                  <a:tcPr marL="68580" marR="68580" marT="0" marB="0" anchor="b">
                    <a:solidFill>
                      <a:schemeClr val="accent3"/>
                    </a:solidFill>
                  </a:tcPr>
                </a:tc>
                <a:tc>
                  <a:txBody>
                    <a:bodyPr/>
                    <a:lstStyle/>
                    <a:p>
                      <a:pPr marL="0" marR="0">
                        <a:spcBef>
                          <a:spcPts val="0"/>
                        </a:spcBef>
                        <a:spcAft>
                          <a:spcPts val="0"/>
                        </a:spcAft>
                      </a:pPr>
                      <a:r>
                        <a:rPr lang="en-US" sz="1100" dirty="0">
                          <a:effectLst/>
                        </a:rPr>
                        <a:t> </a:t>
                      </a:r>
                      <a:endParaRPr lang="en-US" sz="1200" dirty="0">
                        <a:effectLst/>
                        <a:latin typeface="Times New Roman"/>
                        <a:ea typeface="Times New Roman"/>
                        <a:cs typeface="Times New Roman"/>
                      </a:endParaRPr>
                    </a:p>
                  </a:txBody>
                  <a:tcPr marL="68580" marR="68580" marT="0" marB="0" anchor="b">
                    <a:solidFill>
                      <a:schemeClr val="accent3"/>
                    </a:solid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dirty="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r>
              <a:tr h="279400">
                <a:tc>
                  <a:txBody>
                    <a:bodyPr/>
                    <a:lstStyle/>
                    <a:p>
                      <a:pPr marL="0" marR="0">
                        <a:spcBef>
                          <a:spcPts val="0"/>
                        </a:spcBef>
                        <a:spcAft>
                          <a:spcPts val="0"/>
                        </a:spcAft>
                      </a:pPr>
                      <a:r>
                        <a:rPr lang="en-US" sz="1100">
                          <a:effectLst/>
                        </a:rPr>
                        <a:t>Survey</a:t>
                      </a:r>
                      <a:endParaRPr lang="en-US" sz="1200">
                        <a:effectLst/>
                        <a:latin typeface="Times New Roman"/>
                        <a:ea typeface="Times New Roman"/>
                        <a:cs typeface="Times New Roman"/>
                      </a:endParaRPr>
                    </a:p>
                  </a:txBody>
                  <a:tcPr marL="68580" marR="68580" marT="0" marB="0" anchor="b"/>
                </a:tc>
                <a:tc>
                  <a:txBody>
                    <a:bodyPr/>
                    <a:lstStyle/>
                    <a:p>
                      <a:endParaRPr lang="en-US" sz="1000">
                        <a:effectLst/>
                        <a:latin typeface="Times New Roman"/>
                      </a:endParaRPr>
                    </a:p>
                  </a:txBody>
                  <a:tcPr marL="68580" marR="68580" marT="0" marB="0" anchor="b">
                    <a:noFill/>
                  </a:tcPr>
                </a:tc>
                <a:tc>
                  <a:txBody>
                    <a:bodyPr/>
                    <a:lstStyle/>
                    <a:p>
                      <a:endParaRPr lang="en-US" sz="1000" dirty="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pPr marL="0" marR="0">
                        <a:spcBef>
                          <a:spcPts val="0"/>
                        </a:spcBef>
                        <a:spcAft>
                          <a:spcPts val="0"/>
                        </a:spcAft>
                      </a:pPr>
                      <a:r>
                        <a:rPr lang="en-US" sz="1100" dirty="0">
                          <a:effectLst/>
                        </a:rPr>
                        <a:t> </a:t>
                      </a:r>
                      <a:endParaRPr lang="en-US" sz="1200" dirty="0">
                        <a:effectLst/>
                        <a:latin typeface="Times New Roman"/>
                        <a:ea typeface="Times New Roman"/>
                        <a:cs typeface="Times New Roman"/>
                      </a:endParaRPr>
                    </a:p>
                  </a:txBody>
                  <a:tcPr marL="68580" marR="68580" marT="0" marB="0" anchor="b">
                    <a:noFill/>
                  </a:tcPr>
                </a:tc>
                <a:tc>
                  <a:txBody>
                    <a:bodyPr/>
                    <a:lstStyle/>
                    <a:p>
                      <a:pPr marL="0" marR="0">
                        <a:spcBef>
                          <a:spcPts val="0"/>
                        </a:spcBef>
                        <a:spcAft>
                          <a:spcPts val="0"/>
                        </a:spcAft>
                      </a:pPr>
                      <a:r>
                        <a:rPr lang="en-US" sz="1100" dirty="0">
                          <a:effectLst/>
                        </a:rPr>
                        <a:t> </a:t>
                      </a:r>
                      <a:endParaRPr lang="en-US" sz="1200" dirty="0">
                        <a:effectLst/>
                        <a:latin typeface="Times New Roman"/>
                        <a:ea typeface="Times New Roman"/>
                        <a:cs typeface="Times New Roman"/>
                      </a:endParaRPr>
                    </a:p>
                  </a:txBody>
                  <a:tcPr marL="68580" marR="68580" marT="0" marB="0" anchor="b">
                    <a:noFill/>
                  </a:tcPr>
                </a:tc>
                <a:tc>
                  <a:txBody>
                    <a:bodyPr/>
                    <a:lstStyle/>
                    <a:p>
                      <a:pPr marL="0" marR="0">
                        <a:spcBef>
                          <a:spcPts val="0"/>
                        </a:spcBef>
                        <a:spcAft>
                          <a:spcPts val="0"/>
                        </a:spcAft>
                      </a:pPr>
                      <a:r>
                        <a:rPr lang="en-US" sz="1100" dirty="0">
                          <a:effectLst/>
                        </a:rPr>
                        <a:t> </a:t>
                      </a:r>
                      <a:endParaRPr lang="en-US" sz="1200" dirty="0">
                        <a:effectLst/>
                        <a:latin typeface="Times New Roman"/>
                        <a:ea typeface="Times New Roman"/>
                        <a:cs typeface="Times New Roman"/>
                      </a:endParaRPr>
                    </a:p>
                  </a:txBody>
                  <a:tcPr marL="68580" marR="68580" marT="0" marB="0" anchor="b">
                    <a:solidFill>
                      <a:schemeClr val="accent3"/>
                    </a:solidFill>
                  </a:tcPr>
                </a:tc>
                <a:tc>
                  <a:txBody>
                    <a:bodyPr/>
                    <a:lstStyle/>
                    <a:p>
                      <a:endParaRPr lang="en-US" sz="1000" dirty="0">
                        <a:effectLst/>
                        <a:latin typeface="Times New Roman"/>
                      </a:endParaRPr>
                    </a:p>
                  </a:txBody>
                  <a:tcPr marL="68580" marR="68580" marT="0" marB="0" anchor="b">
                    <a:solidFill>
                      <a:schemeClr val="accent3"/>
                    </a:solidFill>
                  </a:tcPr>
                </a:tc>
                <a:tc>
                  <a:txBody>
                    <a:bodyPr/>
                    <a:lstStyle/>
                    <a:p>
                      <a:endParaRPr lang="en-US" sz="1000" dirty="0">
                        <a:effectLst/>
                        <a:latin typeface="Times New Roman"/>
                      </a:endParaRPr>
                    </a:p>
                  </a:txBody>
                  <a:tcPr marL="68580" marR="68580" marT="0" marB="0" anchor="b">
                    <a:solidFill>
                      <a:schemeClr val="accent3"/>
                    </a:solid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r>
              <a:tr h="279400">
                <a:tc>
                  <a:txBody>
                    <a:bodyPr/>
                    <a:lstStyle/>
                    <a:p>
                      <a:pPr marL="0" marR="0">
                        <a:spcBef>
                          <a:spcPts val="0"/>
                        </a:spcBef>
                        <a:spcAft>
                          <a:spcPts val="0"/>
                        </a:spcAft>
                      </a:pPr>
                      <a:r>
                        <a:rPr lang="en-US" sz="1100">
                          <a:effectLst/>
                        </a:rPr>
                        <a:t>Strategies Identification</a:t>
                      </a:r>
                      <a:endParaRPr lang="en-US" sz="1200">
                        <a:effectLst/>
                        <a:latin typeface="Times New Roman"/>
                        <a:ea typeface="Times New Roman"/>
                        <a:cs typeface="Times New Roman"/>
                      </a:endParaRPr>
                    </a:p>
                  </a:txBody>
                  <a:tcPr marL="68580" marR="68580" marT="0" marB="0" anchor="b"/>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dirty="0">
                        <a:effectLst/>
                        <a:latin typeface="Times New Roman"/>
                      </a:endParaRPr>
                    </a:p>
                  </a:txBody>
                  <a:tcPr marL="68580" marR="68580" marT="0" marB="0" anchor="b">
                    <a:solidFill>
                      <a:schemeClr val="accent5"/>
                    </a:solidFill>
                  </a:tcPr>
                </a:tc>
                <a:tc>
                  <a:txBody>
                    <a:bodyPr/>
                    <a:lstStyle/>
                    <a:p>
                      <a:pPr marL="0" marR="0">
                        <a:spcBef>
                          <a:spcPts val="0"/>
                        </a:spcBef>
                        <a:spcAft>
                          <a:spcPts val="0"/>
                        </a:spcAft>
                      </a:pPr>
                      <a:r>
                        <a:rPr lang="en-US" sz="1100" dirty="0">
                          <a:effectLst/>
                        </a:rPr>
                        <a:t> </a:t>
                      </a:r>
                      <a:endParaRPr lang="en-US" sz="1200" dirty="0">
                        <a:effectLst/>
                        <a:latin typeface="Times New Roman"/>
                        <a:ea typeface="Times New Roman"/>
                        <a:cs typeface="Times New Roman"/>
                      </a:endParaRPr>
                    </a:p>
                  </a:txBody>
                  <a:tcPr marL="68580" marR="68580" marT="0" marB="0" anchor="b">
                    <a:solidFill>
                      <a:schemeClr val="accent5"/>
                    </a:solidFill>
                  </a:tcPr>
                </a:tc>
                <a:tc>
                  <a:txBody>
                    <a:bodyPr/>
                    <a:lstStyle/>
                    <a:p>
                      <a:pPr marL="0" marR="0">
                        <a:spcBef>
                          <a:spcPts val="0"/>
                        </a:spcBef>
                        <a:spcAft>
                          <a:spcPts val="0"/>
                        </a:spcAft>
                      </a:pPr>
                      <a:r>
                        <a:rPr lang="en-US" sz="1100" dirty="0">
                          <a:effectLst/>
                        </a:rPr>
                        <a:t> </a:t>
                      </a:r>
                      <a:endParaRPr lang="en-US" sz="1200" dirty="0">
                        <a:effectLst/>
                        <a:latin typeface="Times New Roman"/>
                        <a:ea typeface="Times New Roman"/>
                        <a:cs typeface="Times New Roman"/>
                      </a:endParaRPr>
                    </a:p>
                  </a:txBody>
                  <a:tcPr marL="68580" marR="68580" marT="0" marB="0" anchor="b">
                    <a:solidFill>
                      <a:schemeClr val="accent5"/>
                    </a:solidFill>
                  </a:tcPr>
                </a:tc>
                <a:tc>
                  <a:txBody>
                    <a:bodyPr/>
                    <a:lstStyle/>
                    <a:p>
                      <a:pPr marL="0" marR="0">
                        <a:spcBef>
                          <a:spcPts val="0"/>
                        </a:spcBef>
                        <a:spcAft>
                          <a:spcPts val="0"/>
                        </a:spcAft>
                      </a:pPr>
                      <a:r>
                        <a:rPr lang="en-US" sz="1100" dirty="0">
                          <a:effectLst/>
                        </a:rPr>
                        <a:t> </a:t>
                      </a:r>
                      <a:endParaRPr lang="en-US" sz="1200" dirty="0">
                        <a:effectLst/>
                        <a:latin typeface="Times New Roman"/>
                        <a:ea typeface="Times New Roman"/>
                        <a:cs typeface="Times New Roman"/>
                      </a:endParaRPr>
                    </a:p>
                  </a:txBody>
                  <a:tcPr marL="68580" marR="68580" marT="0" marB="0" anchor="b">
                    <a:solidFill>
                      <a:schemeClr val="accent5"/>
                    </a:solidFill>
                  </a:tcPr>
                </a:tc>
                <a:tc>
                  <a:txBody>
                    <a:bodyPr/>
                    <a:lstStyle/>
                    <a:p>
                      <a:pPr marL="0" marR="0">
                        <a:spcBef>
                          <a:spcPts val="0"/>
                        </a:spcBef>
                        <a:spcAft>
                          <a:spcPts val="0"/>
                        </a:spcAft>
                      </a:pPr>
                      <a:r>
                        <a:rPr lang="en-US" sz="1100" dirty="0">
                          <a:effectLst/>
                        </a:rPr>
                        <a:t> </a:t>
                      </a:r>
                      <a:endParaRPr lang="en-US" sz="1200" dirty="0">
                        <a:effectLst/>
                        <a:latin typeface="Times New Roman"/>
                        <a:ea typeface="Times New Roman"/>
                        <a:cs typeface="Times New Roman"/>
                      </a:endParaRPr>
                    </a:p>
                  </a:txBody>
                  <a:tcPr marL="68580" marR="68580" marT="0" marB="0" anchor="b">
                    <a:solidFill>
                      <a:schemeClr val="accent5"/>
                    </a:solidFill>
                  </a:tcPr>
                </a:tc>
                <a:tc>
                  <a:txBody>
                    <a:bodyPr/>
                    <a:lstStyle/>
                    <a:p>
                      <a:pPr marL="0" marR="0">
                        <a:spcBef>
                          <a:spcPts val="0"/>
                        </a:spcBef>
                        <a:spcAft>
                          <a:spcPts val="0"/>
                        </a:spcAft>
                      </a:pPr>
                      <a:r>
                        <a:rPr lang="en-US" sz="1100" dirty="0">
                          <a:effectLst/>
                        </a:rPr>
                        <a:t> </a:t>
                      </a:r>
                      <a:endParaRPr lang="en-US" sz="1200" dirty="0">
                        <a:effectLst/>
                        <a:latin typeface="Times New Roman"/>
                        <a:ea typeface="Times New Roman"/>
                        <a:cs typeface="Times New Roman"/>
                      </a:endParaRPr>
                    </a:p>
                  </a:txBody>
                  <a:tcPr marL="68580" marR="68580" marT="0" marB="0" anchor="b">
                    <a:solidFill>
                      <a:schemeClr val="accent5"/>
                    </a:solidFill>
                  </a:tcPr>
                </a:tc>
                <a:tc>
                  <a:txBody>
                    <a:bodyPr/>
                    <a:lstStyle/>
                    <a:p>
                      <a:pPr marL="0" marR="0">
                        <a:spcBef>
                          <a:spcPts val="0"/>
                        </a:spcBef>
                        <a:spcAft>
                          <a:spcPts val="0"/>
                        </a:spcAft>
                      </a:pPr>
                      <a:r>
                        <a:rPr lang="en-US" sz="1100" dirty="0">
                          <a:effectLst/>
                        </a:rPr>
                        <a:t> </a:t>
                      </a:r>
                      <a:endParaRPr lang="en-US" sz="1200" dirty="0">
                        <a:effectLst/>
                        <a:latin typeface="Times New Roman"/>
                        <a:ea typeface="Times New Roman"/>
                        <a:cs typeface="Times New Roman"/>
                      </a:endParaRPr>
                    </a:p>
                  </a:txBody>
                  <a:tcPr marL="68580" marR="68580" marT="0" marB="0" anchor="b">
                    <a:solidFill>
                      <a:schemeClr val="accent5"/>
                    </a:solidFill>
                  </a:tcPr>
                </a:tc>
                <a:tc>
                  <a:txBody>
                    <a:bodyPr/>
                    <a:lstStyle/>
                    <a:p>
                      <a:pPr marL="0" marR="0">
                        <a:spcBef>
                          <a:spcPts val="0"/>
                        </a:spcBef>
                        <a:spcAft>
                          <a:spcPts val="0"/>
                        </a:spcAft>
                      </a:pPr>
                      <a:r>
                        <a:rPr lang="en-US" sz="1100" dirty="0">
                          <a:effectLst/>
                        </a:rPr>
                        <a:t> </a:t>
                      </a:r>
                      <a:endParaRPr lang="en-US" sz="1200" dirty="0">
                        <a:effectLst/>
                        <a:latin typeface="Times New Roman"/>
                        <a:ea typeface="Times New Roman"/>
                        <a:cs typeface="Times New Roman"/>
                      </a:endParaRPr>
                    </a:p>
                  </a:txBody>
                  <a:tcPr marL="68580" marR="68580" marT="0" marB="0" anchor="b">
                    <a:solidFill>
                      <a:schemeClr val="accent5"/>
                    </a:solid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r>
              <a:tr h="279400">
                <a:tc>
                  <a:txBody>
                    <a:bodyPr/>
                    <a:lstStyle/>
                    <a:p>
                      <a:pPr marL="0" marR="0">
                        <a:spcBef>
                          <a:spcPts val="0"/>
                        </a:spcBef>
                        <a:spcAft>
                          <a:spcPts val="0"/>
                        </a:spcAft>
                      </a:pPr>
                      <a:r>
                        <a:rPr lang="en-US" sz="1100">
                          <a:effectLst/>
                        </a:rPr>
                        <a:t>Workshop</a:t>
                      </a:r>
                      <a:endParaRPr lang="en-US" sz="1200">
                        <a:effectLst/>
                        <a:latin typeface="Times New Roman"/>
                        <a:ea typeface="Times New Roman"/>
                        <a:cs typeface="Times New Roman"/>
                      </a:endParaRPr>
                    </a:p>
                  </a:txBody>
                  <a:tcPr marL="68580" marR="68580" marT="0" marB="0" anchor="b"/>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pPr marL="0" marR="0">
                        <a:spcBef>
                          <a:spcPts val="0"/>
                        </a:spcBef>
                        <a:spcAft>
                          <a:spcPts val="0"/>
                        </a:spcAft>
                      </a:pPr>
                      <a:r>
                        <a:rPr lang="en-US" sz="1100" dirty="0">
                          <a:effectLst/>
                        </a:rPr>
                        <a:t> </a:t>
                      </a:r>
                      <a:endParaRPr lang="en-US" sz="1200" dirty="0">
                        <a:effectLst/>
                        <a:latin typeface="Times New Roman"/>
                        <a:ea typeface="Times New Roman"/>
                        <a:cs typeface="Times New Roman"/>
                      </a:endParaRPr>
                    </a:p>
                  </a:txBody>
                  <a:tcPr marL="68580" marR="68580" marT="0" marB="0" anchor="b">
                    <a:noFill/>
                  </a:tcPr>
                </a:tc>
                <a:tc>
                  <a:txBody>
                    <a:bodyPr/>
                    <a:lstStyle/>
                    <a:p>
                      <a:endParaRPr lang="en-US" sz="1000" dirty="0">
                        <a:effectLst/>
                        <a:latin typeface="Times New Roman"/>
                      </a:endParaRPr>
                    </a:p>
                  </a:txBody>
                  <a:tcPr marL="68580" marR="68580" marT="0" marB="0" anchor="b">
                    <a:solidFill>
                      <a:schemeClr val="accent3"/>
                    </a:solid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dirty="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r>
              <a:tr h="279400">
                <a:tc>
                  <a:txBody>
                    <a:bodyPr/>
                    <a:lstStyle/>
                    <a:p>
                      <a:pPr marL="0" marR="0">
                        <a:spcBef>
                          <a:spcPts val="0"/>
                        </a:spcBef>
                        <a:spcAft>
                          <a:spcPts val="0"/>
                        </a:spcAft>
                      </a:pPr>
                      <a:r>
                        <a:rPr lang="en-US" sz="1100">
                          <a:effectLst/>
                        </a:rPr>
                        <a:t>Draft Writing</a:t>
                      </a:r>
                      <a:endParaRPr lang="en-US" sz="1200">
                        <a:effectLst/>
                        <a:latin typeface="Times New Roman"/>
                        <a:ea typeface="Times New Roman"/>
                        <a:cs typeface="Times New Roman"/>
                      </a:endParaRPr>
                    </a:p>
                  </a:txBody>
                  <a:tcPr marL="68580" marR="68580" marT="0" marB="0" anchor="b"/>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pPr marL="0" marR="0">
                        <a:spcBef>
                          <a:spcPts val="0"/>
                        </a:spcBef>
                        <a:spcAft>
                          <a:spcPts val="0"/>
                        </a:spcAft>
                      </a:pPr>
                      <a:r>
                        <a:rPr lang="en-US" sz="1100" dirty="0">
                          <a:effectLst/>
                        </a:rPr>
                        <a:t> </a:t>
                      </a:r>
                      <a:endParaRPr lang="en-US" sz="1200" dirty="0">
                        <a:effectLst/>
                        <a:latin typeface="Times New Roman"/>
                        <a:ea typeface="Times New Roman"/>
                        <a:cs typeface="Times New Roman"/>
                      </a:endParaRPr>
                    </a:p>
                  </a:txBody>
                  <a:tcPr marL="68580" marR="68580" marT="0" marB="0" anchor="b">
                    <a:solidFill>
                      <a:schemeClr val="accent5"/>
                    </a:solidFill>
                  </a:tcPr>
                </a:tc>
                <a:tc>
                  <a:txBody>
                    <a:bodyPr/>
                    <a:lstStyle/>
                    <a:p>
                      <a:pPr marL="0" marR="0">
                        <a:spcBef>
                          <a:spcPts val="0"/>
                        </a:spcBef>
                        <a:spcAft>
                          <a:spcPts val="0"/>
                        </a:spcAft>
                      </a:pPr>
                      <a:r>
                        <a:rPr lang="en-US" sz="1100" dirty="0">
                          <a:effectLst/>
                        </a:rPr>
                        <a:t> </a:t>
                      </a:r>
                      <a:endParaRPr lang="en-US" sz="1200" dirty="0">
                        <a:effectLst/>
                        <a:latin typeface="Times New Roman"/>
                        <a:ea typeface="Times New Roman"/>
                        <a:cs typeface="Times New Roman"/>
                      </a:endParaRPr>
                    </a:p>
                  </a:txBody>
                  <a:tcPr marL="68580" marR="68580" marT="0" marB="0" anchor="b">
                    <a:solidFill>
                      <a:schemeClr val="accent5"/>
                    </a:solidFill>
                  </a:tcPr>
                </a:tc>
                <a:tc>
                  <a:txBody>
                    <a:bodyPr/>
                    <a:lstStyle/>
                    <a:p>
                      <a:pPr marL="0" marR="0">
                        <a:spcBef>
                          <a:spcPts val="0"/>
                        </a:spcBef>
                        <a:spcAft>
                          <a:spcPts val="0"/>
                        </a:spcAft>
                      </a:pPr>
                      <a:r>
                        <a:rPr lang="en-US" sz="1100" dirty="0">
                          <a:effectLst/>
                        </a:rPr>
                        <a:t> </a:t>
                      </a:r>
                      <a:endParaRPr lang="en-US" sz="1200" dirty="0">
                        <a:effectLst/>
                        <a:latin typeface="Times New Roman"/>
                        <a:ea typeface="Times New Roman"/>
                        <a:cs typeface="Times New Roman"/>
                      </a:endParaRPr>
                    </a:p>
                  </a:txBody>
                  <a:tcPr marL="68580" marR="68580" marT="0" marB="0" anchor="b">
                    <a:solidFill>
                      <a:schemeClr val="accent5"/>
                    </a:solidFill>
                  </a:tcPr>
                </a:tc>
                <a:tc>
                  <a:txBody>
                    <a:bodyPr/>
                    <a:lstStyle/>
                    <a:p>
                      <a:pPr marL="0" marR="0">
                        <a:spcBef>
                          <a:spcPts val="0"/>
                        </a:spcBef>
                        <a:spcAft>
                          <a:spcPts val="0"/>
                        </a:spcAft>
                      </a:pPr>
                      <a:r>
                        <a:rPr lang="en-US" sz="1100" dirty="0">
                          <a:effectLst/>
                        </a:rPr>
                        <a:t> </a:t>
                      </a:r>
                      <a:endParaRPr lang="en-US" sz="1200" dirty="0">
                        <a:effectLst/>
                        <a:latin typeface="Times New Roman"/>
                        <a:ea typeface="Times New Roman"/>
                        <a:cs typeface="Times New Roman"/>
                      </a:endParaRPr>
                    </a:p>
                  </a:txBody>
                  <a:tcPr marL="68580" marR="68580" marT="0" marB="0" anchor="b">
                    <a:solidFill>
                      <a:schemeClr val="accent5"/>
                    </a:solidFill>
                  </a:tcPr>
                </a:tc>
                <a:tc>
                  <a:txBody>
                    <a:bodyPr/>
                    <a:lstStyle/>
                    <a:p>
                      <a:pPr marL="0" marR="0">
                        <a:spcBef>
                          <a:spcPts val="0"/>
                        </a:spcBef>
                        <a:spcAft>
                          <a:spcPts val="0"/>
                        </a:spcAft>
                      </a:pPr>
                      <a:r>
                        <a:rPr lang="en-US" sz="1100" dirty="0">
                          <a:effectLst/>
                        </a:rPr>
                        <a:t> </a:t>
                      </a:r>
                      <a:endParaRPr lang="en-US" sz="1200" dirty="0">
                        <a:effectLst/>
                        <a:latin typeface="Times New Roman"/>
                        <a:ea typeface="Times New Roman"/>
                        <a:cs typeface="Times New Roman"/>
                      </a:endParaRPr>
                    </a:p>
                  </a:txBody>
                  <a:tcPr marL="68580" marR="68580" marT="0" marB="0" anchor="b">
                    <a:solidFill>
                      <a:schemeClr val="accent5"/>
                    </a:solidFill>
                  </a:tcPr>
                </a:tc>
                <a:tc>
                  <a:txBody>
                    <a:bodyPr/>
                    <a:lstStyle/>
                    <a:p>
                      <a:pPr marL="0" marR="0">
                        <a:spcBef>
                          <a:spcPts val="0"/>
                        </a:spcBef>
                        <a:spcAft>
                          <a:spcPts val="0"/>
                        </a:spcAft>
                      </a:pPr>
                      <a:r>
                        <a:rPr lang="en-US" sz="1100" dirty="0">
                          <a:effectLst/>
                        </a:rPr>
                        <a:t> </a:t>
                      </a:r>
                      <a:endParaRPr lang="en-US" sz="1200" dirty="0">
                        <a:effectLst/>
                        <a:latin typeface="Times New Roman"/>
                        <a:ea typeface="Times New Roman"/>
                        <a:cs typeface="Times New Roman"/>
                      </a:endParaRPr>
                    </a:p>
                  </a:txBody>
                  <a:tcPr marL="68580" marR="68580" marT="0" marB="0" anchor="b">
                    <a:solidFill>
                      <a:schemeClr val="accent5"/>
                    </a:solidFill>
                  </a:tcPr>
                </a:tc>
                <a:tc>
                  <a:txBody>
                    <a:bodyPr/>
                    <a:lstStyle/>
                    <a:p>
                      <a:endParaRPr lang="en-US" sz="1000" dirty="0">
                        <a:effectLst/>
                        <a:latin typeface="Times New Roman"/>
                      </a:endParaRPr>
                    </a:p>
                  </a:txBody>
                  <a:tcPr marL="68580" marR="68580" marT="0" marB="0" anchor="b">
                    <a:solidFill>
                      <a:schemeClr val="accent5"/>
                    </a:solidFill>
                  </a:tcPr>
                </a:tc>
                <a:tc>
                  <a:txBody>
                    <a:bodyPr/>
                    <a:lstStyle/>
                    <a:p>
                      <a:endParaRPr lang="en-US" sz="1000" dirty="0">
                        <a:effectLst/>
                        <a:latin typeface="Times New Roman"/>
                      </a:endParaRPr>
                    </a:p>
                  </a:txBody>
                  <a:tcPr marL="68580" marR="68580" marT="0" marB="0" anchor="b">
                    <a:solidFill>
                      <a:schemeClr val="accent5"/>
                    </a:solidFill>
                  </a:tcPr>
                </a:tc>
                <a:tc>
                  <a:txBody>
                    <a:bodyPr/>
                    <a:lstStyle/>
                    <a:p>
                      <a:endParaRPr lang="en-US" sz="1000" dirty="0">
                        <a:effectLst/>
                        <a:latin typeface="Times New Roman"/>
                      </a:endParaRPr>
                    </a:p>
                  </a:txBody>
                  <a:tcPr marL="68580" marR="68580" marT="0" marB="0" anchor="b">
                    <a:solidFill>
                      <a:schemeClr val="accent5"/>
                    </a:solidFill>
                  </a:tcPr>
                </a:tc>
                <a:tc>
                  <a:txBody>
                    <a:bodyPr/>
                    <a:lstStyle/>
                    <a:p>
                      <a:endParaRPr lang="en-US" sz="1000">
                        <a:effectLst/>
                        <a:latin typeface="Times New Roman"/>
                      </a:endParaRPr>
                    </a:p>
                  </a:txBody>
                  <a:tcPr marL="68580" marR="68580" marT="0" marB="0" anchor="b">
                    <a:noFill/>
                  </a:tcPr>
                </a:tc>
              </a:tr>
              <a:tr h="279400">
                <a:tc>
                  <a:txBody>
                    <a:bodyPr/>
                    <a:lstStyle/>
                    <a:p>
                      <a:pPr marL="0" marR="0">
                        <a:spcBef>
                          <a:spcPts val="0"/>
                        </a:spcBef>
                        <a:spcAft>
                          <a:spcPts val="0"/>
                        </a:spcAft>
                      </a:pPr>
                      <a:r>
                        <a:rPr lang="en-US" sz="1100">
                          <a:effectLst/>
                        </a:rPr>
                        <a:t>Open House</a:t>
                      </a:r>
                      <a:endParaRPr lang="en-US" sz="1200">
                        <a:effectLst/>
                        <a:latin typeface="Times New Roman"/>
                        <a:ea typeface="Times New Roman"/>
                        <a:cs typeface="Times New Roman"/>
                      </a:endParaRPr>
                    </a:p>
                  </a:txBody>
                  <a:tcPr marL="68580" marR="68580" marT="0" marB="0" anchor="b"/>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dirty="0">
                        <a:effectLst/>
                        <a:latin typeface="Times New Roman"/>
                      </a:endParaRPr>
                    </a:p>
                  </a:txBody>
                  <a:tcPr marL="68580" marR="68580" marT="0" marB="0" anchor="b">
                    <a:noFill/>
                  </a:tcPr>
                </a:tc>
                <a:tc>
                  <a:txBody>
                    <a:bodyPr/>
                    <a:lstStyle/>
                    <a:p>
                      <a:endParaRPr lang="en-US" sz="1000" dirty="0">
                        <a:effectLst/>
                        <a:latin typeface="Times New Roman"/>
                      </a:endParaRPr>
                    </a:p>
                  </a:txBody>
                  <a:tcPr marL="68580" marR="68580" marT="0" marB="0" anchor="b">
                    <a:noFill/>
                  </a:tcPr>
                </a:tc>
                <a:tc>
                  <a:txBody>
                    <a:bodyPr/>
                    <a:lstStyle/>
                    <a:p>
                      <a:pPr marL="0" marR="0">
                        <a:spcBef>
                          <a:spcPts val="0"/>
                        </a:spcBef>
                        <a:spcAft>
                          <a:spcPts val="0"/>
                        </a:spcAft>
                      </a:pPr>
                      <a:r>
                        <a:rPr lang="en-US" sz="1100" dirty="0">
                          <a:effectLst/>
                        </a:rPr>
                        <a:t> </a:t>
                      </a:r>
                      <a:endParaRPr lang="en-US" sz="1200" dirty="0">
                        <a:effectLst/>
                        <a:latin typeface="Times New Roman"/>
                        <a:ea typeface="Times New Roman"/>
                        <a:cs typeface="Times New Roman"/>
                      </a:endParaRPr>
                    </a:p>
                  </a:txBody>
                  <a:tcPr marL="68580" marR="68580" marT="0" marB="0" anchor="b">
                    <a:solidFill>
                      <a:schemeClr val="accent3"/>
                    </a:solid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r>
              <a:tr h="279400">
                <a:tc>
                  <a:txBody>
                    <a:bodyPr/>
                    <a:lstStyle/>
                    <a:p>
                      <a:pPr marL="0" marR="0">
                        <a:spcBef>
                          <a:spcPts val="0"/>
                        </a:spcBef>
                        <a:spcAft>
                          <a:spcPts val="0"/>
                        </a:spcAft>
                      </a:pPr>
                      <a:r>
                        <a:rPr lang="en-US" sz="1100">
                          <a:effectLst/>
                        </a:rPr>
                        <a:t>Draft Review</a:t>
                      </a:r>
                      <a:endParaRPr lang="en-US" sz="1200">
                        <a:effectLst/>
                        <a:latin typeface="Times New Roman"/>
                        <a:ea typeface="Times New Roman"/>
                        <a:cs typeface="Times New Roman"/>
                      </a:endParaRPr>
                    </a:p>
                  </a:txBody>
                  <a:tcPr marL="68580" marR="68580" marT="0" marB="0" anchor="b"/>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dirty="0">
                        <a:effectLst/>
                        <a:latin typeface="Times New Roman"/>
                      </a:endParaRPr>
                    </a:p>
                  </a:txBody>
                  <a:tcPr marL="68580" marR="68580" marT="0" marB="0" anchor="b">
                    <a:noFill/>
                  </a:tcPr>
                </a:tc>
                <a:tc>
                  <a:txBody>
                    <a:bodyPr/>
                    <a:lstStyle/>
                    <a:p>
                      <a:endParaRPr lang="en-US" sz="1000" dirty="0">
                        <a:effectLst/>
                        <a:latin typeface="Times New Roman"/>
                      </a:endParaRPr>
                    </a:p>
                  </a:txBody>
                  <a:tcPr marL="68580" marR="68580" marT="0" marB="0" anchor="b">
                    <a:noFill/>
                  </a:tcPr>
                </a:tc>
                <a:tc>
                  <a:txBody>
                    <a:bodyPr/>
                    <a:lstStyle/>
                    <a:p>
                      <a:pPr marL="0" marR="0">
                        <a:spcBef>
                          <a:spcPts val="0"/>
                        </a:spcBef>
                        <a:spcAft>
                          <a:spcPts val="0"/>
                        </a:spcAft>
                      </a:pPr>
                      <a:r>
                        <a:rPr lang="en-US" sz="1100" dirty="0">
                          <a:effectLst/>
                        </a:rPr>
                        <a:t> </a:t>
                      </a:r>
                      <a:endParaRPr lang="en-US" sz="1200" dirty="0">
                        <a:effectLst/>
                        <a:latin typeface="Times New Roman"/>
                        <a:ea typeface="Times New Roman"/>
                        <a:cs typeface="Times New Roman"/>
                      </a:endParaRPr>
                    </a:p>
                  </a:txBody>
                  <a:tcPr marL="68580" marR="68580" marT="0" marB="0" anchor="b">
                    <a:solidFill>
                      <a:schemeClr val="accent5"/>
                    </a:solidFill>
                  </a:tcPr>
                </a:tc>
                <a:tc>
                  <a:txBody>
                    <a:bodyPr/>
                    <a:lstStyle/>
                    <a:p>
                      <a:pPr marL="0" marR="0">
                        <a:spcBef>
                          <a:spcPts val="0"/>
                        </a:spcBef>
                        <a:spcAft>
                          <a:spcPts val="0"/>
                        </a:spcAft>
                      </a:pPr>
                      <a:r>
                        <a:rPr lang="en-US" sz="1100" dirty="0">
                          <a:effectLst/>
                        </a:rPr>
                        <a:t> </a:t>
                      </a:r>
                      <a:endParaRPr lang="en-US" sz="1200" dirty="0">
                        <a:effectLst/>
                        <a:latin typeface="Times New Roman"/>
                        <a:ea typeface="Times New Roman"/>
                        <a:cs typeface="Times New Roman"/>
                      </a:endParaRPr>
                    </a:p>
                  </a:txBody>
                  <a:tcPr marL="68580" marR="68580" marT="0" marB="0" anchor="b">
                    <a:solidFill>
                      <a:schemeClr val="accent5"/>
                    </a:solidFill>
                  </a:tcPr>
                </a:tc>
                <a:tc>
                  <a:txBody>
                    <a:bodyPr/>
                    <a:lstStyle/>
                    <a:p>
                      <a:pPr marL="0" marR="0">
                        <a:spcBef>
                          <a:spcPts val="0"/>
                        </a:spcBef>
                        <a:spcAft>
                          <a:spcPts val="0"/>
                        </a:spcAft>
                      </a:pPr>
                      <a:r>
                        <a:rPr lang="en-US" sz="1100" dirty="0">
                          <a:effectLst/>
                        </a:rPr>
                        <a:t> </a:t>
                      </a:r>
                      <a:endParaRPr lang="en-US" sz="1200" dirty="0">
                        <a:effectLst/>
                        <a:latin typeface="Times New Roman"/>
                        <a:ea typeface="Times New Roman"/>
                        <a:cs typeface="Times New Roman"/>
                      </a:endParaRPr>
                    </a:p>
                  </a:txBody>
                  <a:tcPr marL="68580" marR="68580" marT="0" marB="0" anchor="b">
                    <a:solidFill>
                      <a:schemeClr val="accent5"/>
                    </a:solidFill>
                  </a:tcPr>
                </a:tc>
                <a:tc>
                  <a:txBody>
                    <a:bodyPr/>
                    <a:lstStyle/>
                    <a:p>
                      <a:pPr marL="0" marR="0">
                        <a:spcBef>
                          <a:spcPts val="0"/>
                        </a:spcBef>
                        <a:spcAft>
                          <a:spcPts val="0"/>
                        </a:spcAft>
                      </a:pPr>
                      <a:r>
                        <a:rPr lang="en-US" sz="1100" dirty="0">
                          <a:effectLst/>
                        </a:rPr>
                        <a:t> </a:t>
                      </a:r>
                      <a:endParaRPr lang="en-US" sz="1200" dirty="0">
                        <a:effectLst/>
                        <a:latin typeface="Times New Roman"/>
                        <a:ea typeface="Times New Roman"/>
                        <a:cs typeface="Times New Roman"/>
                      </a:endParaRPr>
                    </a:p>
                  </a:txBody>
                  <a:tcPr marL="68580" marR="68580" marT="0" marB="0" anchor="b">
                    <a:solidFill>
                      <a:schemeClr val="accent5"/>
                    </a:solidFill>
                  </a:tcPr>
                </a:tc>
                <a:tc>
                  <a:txBody>
                    <a:bodyPr/>
                    <a:lstStyle/>
                    <a:p>
                      <a:endParaRPr lang="en-US" sz="1000" dirty="0">
                        <a:effectLst/>
                        <a:latin typeface="Times New Roman"/>
                      </a:endParaRPr>
                    </a:p>
                  </a:txBody>
                  <a:tcPr marL="68580" marR="68580" marT="0" marB="0" anchor="b">
                    <a:noFill/>
                  </a:tcPr>
                </a:tc>
              </a:tr>
              <a:tr h="279400">
                <a:tc>
                  <a:txBody>
                    <a:bodyPr/>
                    <a:lstStyle/>
                    <a:p>
                      <a:pPr marL="0" marR="0">
                        <a:spcBef>
                          <a:spcPts val="0"/>
                        </a:spcBef>
                        <a:spcAft>
                          <a:spcPts val="0"/>
                        </a:spcAft>
                      </a:pPr>
                      <a:r>
                        <a:rPr lang="en-US" sz="1100">
                          <a:effectLst/>
                        </a:rPr>
                        <a:t>Adoption</a:t>
                      </a:r>
                      <a:endParaRPr lang="en-US" sz="1200">
                        <a:effectLst/>
                        <a:latin typeface="Times New Roman"/>
                        <a:ea typeface="Times New Roman"/>
                        <a:cs typeface="Times New Roman"/>
                      </a:endParaRPr>
                    </a:p>
                  </a:txBody>
                  <a:tcPr marL="68580" marR="68580" marT="0" marB="0" anchor="b"/>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a:effectLst/>
                        <a:latin typeface="Times New Roman"/>
                      </a:endParaRPr>
                    </a:p>
                  </a:txBody>
                  <a:tcPr marL="68580" marR="68580" marT="0" marB="0" anchor="b">
                    <a:noFill/>
                  </a:tcPr>
                </a:tc>
                <a:tc>
                  <a:txBody>
                    <a:bodyPr/>
                    <a:lstStyle/>
                    <a:p>
                      <a:endParaRPr lang="en-US" sz="1000" dirty="0">
                        <a:effectLst/>
                        <a:latin typeface="Times New Roman"/>
                      </a:endParaRPr>
                    </a:p>
                  </a:txBody>
                  <a:tcPr marL="68580" marR="68580" marT="0" marB="0" anchor="b">
                    <a:noFill/>
                  </a:tcPr>
                </a:tc>
                <a:tc>
                  <a:txBody>
                    <a:bodyPr/>
                    <a:lstStyle/>
                    <a:p>
                      <a:endParaRPr lang="en-US" sz="1000" dirty="0">
                        <a:effectLst/>
                        <a:latin typeface="Times New Roman"/>
                      </a:endParaRPr>
                    </a:p>
                  </a:txBody>
                  <a:tcPr marL="68580" marR="68580" marT="0" marB="0" anchor="b">
                    <a:noFill/>
                  </a:tcPr>
                </a:tc>
                <a:tc>
                  <a:txBody>
                    <a:bodyPr/>
                    <a:lstStyle/>
                    <a:p>
                      <a:endParaRPr lang="en-US" sz="1000" dirty="0">
                        <a:effectLst/>
                        <a:latin typeface="Times New Roman"/>
                      </a:endParaRPr>
                    </a:p>
                  </a:txBody>
                  <a:tcPr marL="68580" marR="68580" marT="0" marB="0" anchor="b">
                    <a:noFill/>
                  </a:tcPr>
                </a:tc>
                <a:tc>
                  <a:txBody>
                    <a:bodyPr/>
                    <a:lstStyle/>
                    <a:p>
                      <a:endParaRPr lang="en-US" sz="1000" dirty="0">
                        <a:effectLst/>
                        <a:latin typeface="Times New Roman"/>
                      </a:endParaRPr>
                    </a:p>
                  </a:txBody>
                  <a:tcPr marL="68580" marR="68580" marT="0" marB="0" anchor="b">
                    <a:noFill/>
                  </a:tcPr>
                </a:tc>
                <a:tc>
                  <a:txBody>
                    <a:bodyPr/>
                    <a:lstStyle/>
                    <a:p>
                      <a:pPr marL="0" marR="0">
                        <a:spcBef>
                          <a:spcPts val="0"/>
                        </a:spcBef>
                        <a:spcAft>
                          <a:spcPts val="0"/>
                        </a:spcAft>
                      </a:pPr>
                      <a:r>
                        <a:rPr lang="en-US" sz="1100" dirty="0">
                          <a:effectLst/>
                        </a:rPr>
                        <a:t> </a:t>
                      </a:r>
                      <a:endParaRPr lang="en-US" sz="1200" dirty="0">
                        <a:effectLst/>
                        <a:latin typeface="Times New Roman"/>
                        <a:ea typeface="Times New Roman"/>
                        <a:cs typeface="Times New Roman"/>
                      </a:endParaRPr>
                    </a:p>
                  </a:txBody>
                  <a:tcPr marL="68580" marR="68580" marT="0" marB="0" anchor="b">
                    <a:solidFill>
                      <a:schemeClr val="accent5"/>
                    </a:solidFill>
                  </a:tcPr>
                </a:tc>
                <a:tc>
                  <a:txBody>
                    <a:bodyPr/>
                    <a:lstStyle/>
                    <a:p>
                      <a:pPr marL="0" marR="0">
                        <a:spcBef>
                          <a:spcPts val="0"/>
                        </a:spcBef>
                        <a:spcAft>
                          <a:spcPts val="0"/>
                        </a:spcAft>
                      </a:pPr>
                      <a:r>
                        <a:rPr lang="en-US" sz="1100" dirty="0">
                          <a:effectLst/>
                        </a:rPr>
                        <a:t> </a:t>
                      </a:r>
                      <a:endParaRPr lang="en-US" sz="1200" dirty="0">
                        <a:effectLst/>
                        <a:latin typeface="Times New Roman"/>
                        <a:ea typeface="Times New Roman"/>
                        <a:cs typeface="Times New Roman"/>
                      </a:endParaRPr>
                    </a:p>
                  </a:txBody>
                  <a:tcPr marL="68580" marR="68580" marT="0" marB="0" anchor="b">
                    <a:solidFill>
                      <a:schemeClr val="accent5"/>
                    </a:solidFill>
                  </a:tcPr>
                </a:tc>
              </a:tr>
            </a:tbl>
          </a:graphicData>
        </a:graphic>
      </p:graphicFrame>
      <p:sp>
        <p:nvSpPr>
          <p:cNvPr id="3" name="Rectangle 2"/>
          <p:cNvSpPr/>
          <p:nvPr/>
        </p:nvSpPr>
        <p:spPr>
          <a:xfrm>
            <a:off x="3886200" y="2209800"/>
            <a:ext cx="304800" cy="3352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38219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Survey</a:t>
            </a:r>
            <a:endParaRPr lang="en-US" dirty="0"/>
          </a:p>
        </p:txBody>
      </p:sp>
      <p:sp>
        <p:nvSpPr>
          <p:cNvPr id="3" name="Content Placeholder 2"/>
          <p:cNvSpPr>
            <a:spLocks noGrp="1"/>
          </p:cNvSpPr>
          <p:nvPr>
            <p:ph idx="1"/>
          </p:nvPr>
        </p:nvSpPr>
        <p:spPr/>
        <p:txBody>
          <a:bodyPr/>
          <a:lstStyle/>
          <a:p>
            <a:r>
              <a:rPr lang="en-US" dirty="0" smtClean="0"/>
              <a:t>Launched September 3</a:t>
            </a:r>
          </a:p>
          <a:p>
            <a:r>
              <a:rPr lang="en-US" dirty="0" smtClean="0"/>
              <a:t>124 responses as of 9/11 (93 completed surveys)</a:t>
            </a:r>
            <a:endParaRPr lang="en-US" dirty="0"/>
          </a:p>
        </p:txBody>
      </p:sp>
    </p:spTree>
    <p:extLst>
      <p:ext uri="{BB962C8B-B14F-4D97-AF65-F5344CB8AC3E}">
        <p14:creationId xmlns:p14="http://schemas.microsoft.com/office/powerpoint/2010/main" val="1641777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Workshop</a:t>
            </a:r>
            <a:endParaRPr lang="en-US" dirty="0"/>
          </a:p>
        </p:txBody>
      </p:sp>
      <p:sp>
        <p:nvSpPr>
          <p:cNvPr id="3" name="Content Placeholder 2"/>
          <p:cNvSpPr>
            <a:spLocks noGrp="1"/>
          </p:cNvSpPr>
          <p:nvPr>
            <p:ph idx="1"/>
          </p:nvPr>
        </p:nvSpPr>
        <p:spPr/>
        <p:txBody>
          <a:bodyPr/>
          <a:lstStyle/>
          <a:p>
            <a:r>
              <a:rPr lang="en-US" dirty="0" smtClean="0"/>
              <a:t>Select a date</a:t>
            </a:r>
          </a:p>
          <a:p>
            <a:r>
              <a:rPr lang="en-US" dirty="0" smtClean="0"/>
              <a:t>Select a location</a:t>
            </a:r>
          </a:p>
          <a:p>
            <a:r>
              <a:rPr lang="en-US" dirty="0" smtClean="0"/>
              <a:t>Options for structure</a:t>
            </a:r>
          </a:p>
          <a:p>
            <a:pPr lvl="1"/>
            <a:r>
              <a:rPr lang="en-US" dirty="0" smtClean="0"/>
              <a:t>Open House</a:t>
            </a:r>
          </a:p>
          <a:p>
            <a:pPr lvl="2"/>
            <a:r>
              <a:rPr lang="en-US" dirty="0" smtClean="0"/>
              <a:t>Posters and post-its as primary feedback collection</a:t>
            </a:r>
          </a:p>
          <a:p>
            <a:pPr lvl="2"/>
            <a:r>
              <a:rPr lang="en-US" dirty="0" smtClean="0"/>
              <a:t>Free flow of participants</a:t>
            </a:r>
          </a:p>
          <a:p>
            <a:pPr lvl="2"/>
            <a:r>
              <a:rPr lang="en-US" dirty="0" smtClean="0"/>
              <a:t>Come when you want, stay as long as you want</a:t>
            </a:r>
          </a:p>
          <a:p>
            <a:pPr lvl="1"/>
            <a:r>
              <a:rPr lang="en-US" dirty="0" smtClean="0"/>
              <a:t>Formal program</a:t>
            </a:r>
          </a:p>
          <a:p>
            <a:pPr lvl="2"/>
            <a:r>
              <a:rPr lang="en-US" dirty="0" smtClean="0"/>
              <a:t>Structured with a definite start/end time</a:t>
            </a:r>
          </a:p>
          <a:p>
            <a:pPr lvl="2"/>
            <a:r>
              <a:rPr lang="en-US" dirty="0" smtClean="0"/>
              <a:t>Presentation style with group break out sessions</a:t>
            </a:r>
          </a:p>
          <a:p>
            <a:pPr lvl="2"/>
            <a:r>
              <a:rPr lang="en-US" dirty="0" smtClean="0"/>
              <a:t>Table groups for in-depth discussions</a:t>
            </a:r>
          </a:p>
          <a:p>
            <a:r>
              <a:rPr lang="en-US" dirty="0" smtClean="0"/>
              <a:t>Refreshments</a:t>
            </a:r>
            <a:endParaRPr lang="en-US" dirty="0"/>
          </a:p>
        </p:txBody>
      </p:sp>
    </p:spTree>
    <p:extLst>
      <p:ext uri="{BB962C8B-B14F-4D97-AF65-F5344CB8AC3E}">
        <p14:creationId xmlns:p14="http://schemas.microsoft.com/office/powerpoint/2010/main" val="3862033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solidFill>
                  <a:schemeClr val="tx2"/>
                </a:solidFill>
              </a:rPr>
              <a:t>Submission to PC of background materials on upcoming topics</a:t>
            </a:r>
          </a:p>
          <a:p>
            <a:pPr lvl="1"/>
            <a:r>
              <a:rPr lang="en-US" dirty="0" smtClean="0">
                <a:solidFill>
                  <a:schemeClr val="tx2"/>
                </a:solidFill>
              </a:rPr>
              <a:t>October: Economic Development</a:t>
            </a:r>
          </a:p>
          <a:p>
            <a:pPr lvl="1"/>
            <a:r>
              <a:rPr lang="en-US" dirty="0" smtClean="0">
                <a:solidFill>
                  <a:schemeClr val="tx2"/>
                </a:solidFill>
              </a:rPr>
              <a:t>November: Workshop preparation</a:t>
            </a:r>
          </a:p>
          <a:p>
            <a:endParaRPr lang="en-US" dirty="0">
              <a:solidFill>
                <a:schemeClr val="tx2"/>
              </a:solidFill>
            </a:endParaRPr>
          </a:p>
          <a:p>
            <a:r>
              <a:rPr lang="en-US" dirty="0" smtClean="0">
                <a:solidFill>
                  <a:schemeClr val="tx2"/>
                </a:solidFill>
              </a:rPr>
              <a:t>MCPC will:</a:t>
            </a:r>
          </a:p>
          <a:p>
            <a:pPr lvl="1"/>
            <a:r>
              <a:rPr lang="en-US" dirty="0" smtClean="0">
                <a:solidFill>
                  <a:schemeClr val="tx2"/>
                </a:solidFill>
              </a:rPr>
              <a:t>Continue to administer online and paper survey</a:t>
            </a:r>
          </a:p>
          <a:p>
            <a:pPr lvl="2"/>
            <a:r>
              <a:rPr lang="en-US" dirty="0" smtClean="0">
                <a:solidFill>
                  <a:schemeClr val="tx2"/>
                </a:solidFill>
              </a:rPr>
              <a:t>Survey officially launched September 3</a:t>
            </a:r>
          </a:p>
        </p:txBody>
      </p:sp>
    </p:spTree>
    <p:extLst>
      <p:ext uri="{BB962C8B-B14F-4D97-AF65-F5344CB8AC3E}">
        <p14:creationId xmlns:p14="http://schemas.microsoft.com/office/powerpoint/2010/main" val="193187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or comments?</a:t>
            </a:r>
            <a:endParaRPr lang="en-US" dirty="0"/>
          </a:p>
        </p:txBody>
      </p:sp>
      <p:sp>
        <p:nvSpPr>
          <p:cNvPr id="3" name="Content Placeholder 2"/>
          <p:cNvSpPr>
            <a:spLocks noGrp="1"/>
          </p:cNvSpPr>
          <p:nvPr>
            <p:ph idx="1"/>
          </p:nvPr>
        </p:nvSpPr>
        <p:spPr>
          <a:xfrm>
            <a:off x="2819400" y="1600200"/>
            <a:ext cx="5867400" cy="4876800"/>
          </a:xfrm>
        </p:spPr>
        <p:txBody>
          <a:bodyPr/>
          <a:lstStyle/>
          <a:p>
            <a:pPr marL="0" indent="0" algn="ctr">
              <a:buNone/>
            </a:pPr>
            <a:endParaRPr lang="en-US" dirty="0" smtClean="0"/>
          </a:p>
          <a:p>
            <a:pPr marL="0" indent="0" algn="ctr">
              <a:buNone/>
            </a:pPr>
            <a:endParaRPr lang="en-US" dirty="0"/>
          </a:p>
          <a:p>
            <a:pPr marL="0" indent="0">
              <a:buNone/>
            </a:pPr>
            <a:r>
              <a:rPr lang="en-US" dirty="0" smtClean="0"/>
              <a:t>Maggie Dobbs, AICP</a:t>
            </a:r>
          </a:p>
          <a:p>
            <a:pPr marL="0" indent="0">
              <a:buNone/>
            </a:pPr>
            <a:r>
              <a:rPr lang="en-US" dirty="0" smtClean="0"/>
              <a:t>610 292-4917</a:t>
            </a:r>
          </a:p>
          <a:p>
            <a:pPr marL="0" indent="0">
              <a:buNone/>
            </a:pPr>
            <a:r>
              <a:rPr lang="en-US" dirty="0" smtClean="0"/>
              <a:t>mdobbs@montcopa.org</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5200" y="6172200"/>
            <a:ext cx="1425265" cy="408434"/>
          </a:xfrm>
          <a:prstGeom prst="rect">
            <a:avLst/>
          </a:prstGeom>
        </p:spPr>
      </p:pic>
    </p:spTree>
    <p:extLst>
      <p:ext uri="{BB962C8B-B14F-4D97-AF65-F5344CB8AC3E}">
        <p14:creationId xmlns:p14="http://schemas.microsoft.com/office/powerpoint/2010/main" val="2358190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Agenda</a:t>
            </a:r>
            <a:endParaRPr lang="en-US" dirty="0"/>
          </a:p>
        </p:txBody>
      </p:sp>
      <p:sp>
        <p:nvSpPr>
          <p:cNvPr id="8" name="Content Placeholder 7"/>
          <p:cNvSpPr>
            <a:spLocks noGrp="1"/>
          </p:cNvSpPr>
          <p:nvPr>
            <p:ph idx="1"/>
          </p:nvPr>
        </p:nvSpPr>
        <p:spPr/>
        <p:txBody>
          <a:bodyPr/>
          <a:lstStyle/>
          <a:p>
            <a:r>
              <a:rPr lang="en-US" dirty="0" smtClean="0">
                <a:solidFill>
                  <a:schemeClr val="tx2"/>
                </a:solidFill>
              </a:rPr>
              <a:t>Review </a:t>
            </a:r>
            <a:r>
              <a:rPr lang="en-US" dirty="0">
                <a:solidFill>
                  <a:schemeClr val="tx2"/>
                </a:solidFill>
              </a:rPr>
              <a:t>of topic: </a:t>
            </a:r>
            <a:r>
              <a:rPr lang="en-US" dirty="0" smtClean="0">
                <a:solidFill>
                  <a:schemeClr val="tx2"/>
                </a:solidFill>
              </a:rPr>
              <a:t>Natural and Historic Resources</a:t>
            </a:r>
          </a:p>
          <a:p>
            <a:r>
              <a:rPr lang="en-US" dirty="0" smtClean="0">
                <a:solidFill>
                  <a:schemeClr val="tx2"/>
                </a:solidFill>
              </a:rPr>
              <a:t>Logo </a:t>
            </a:r>
          </a:p>
          <a:p>
            <a:r>
              <a:rPr lang="en-US" dirty="0" smtClean="0">
                <a:solidFill>
                  <a:schemeClr val="tx2"/>
                </a:solidFill>
              </a:rPr>
              <a:t>Survey update</a:t>
            </a:r>
          </a:p>
          <a:p>
            <a:r>
              <a:rPr lang="en-US" dirty="0" smtClean="0">
                <a:solidFill>
                  <a:schemeClr val="tx2"/>
                </a:solidFill>
              </a:rPr>
              <a:t>Workshop</a:t>
            </a:r>
            <a:endParaRPr lang="en-US" dirty="0" smtClean="0">
              <a:solidFill>
                <a:schemeClr val="tx2"/>
              </a:solidFill>
            </a:endParaRPr>
          </a:p>
          <a:p>
            <a:r>
              <a:rPr lang="en-US" dirty="0" smtClean="0">
                <a:solidFill>
                  <a:schemeClr val="tx2"/>
                </a:solidFill>
              </a:rPr>
              <a:t>Next steps</a:t>
            </a:r>
            <a:endParaRPr lang="en-US" dirty="0">
              <a:solidFill>
                <a:schemeClr val="tx2"/>
              </a:solidFill>
            </a:endParaRPr>
          </a:p>
        </p:txBody>
      </p:sp>
    </p:spTree>
    <p:extLst>
      <p:ext uri="{BB962C8B-B14F-4D97-AF65-F5344CB8AC3E}">
        <p14:creationId xmlns:p14="http://schemas.microsoft.com/office/powerpoint/2010/main" val="1837028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 Plan Topic Schedule</a:t>
            </a:r>
            <a:endParaRPr lang="en-US" dirty="0"/>
          </a:p>
        </p:txBody>
      </p:sp>
      <p:sp>
        <p:nvSpPr>
          <p:cNvPr id="3" name="Content Placeholder 2"/>
          <p:cNvSpPr>
            <a:spLocks noGrp="1"/>
          </p:cNvSpPr>
          <p:nvPr>
            <p:ph sz="half" idx="2"/>
          </p:nvPr>
        </p:nvSpPr>
        <p:spPr>
          <a:xfrm>
            <a:off x="457200" y="1676400"/>
            <a:ext cx="3931920" cy="4876800"/>
          </a:xfrm>
        </p:spPr>
        <p:txBody>
          <a:bodyPr>
            <a:normAutofit fontScale="77500" lnSpcReduction="20000"/>
          </a:bodyPr>
          <a:lstStyle/>
          <a:p>
            <a:pPr marL="0" indent="0">
              <a:buNone/>
            </a:pPr>
            <a:r>
              <a:rPr lang="en-US" dirty="0" smtClean="0">
                <a:solidFill>
                  <a:schemeClr val="tx2"/>
                </a:solidFill>
              </a:rPr>
              <a:t>2019</a:t>
            </a:r>
          </a:p>
          <a:p>
            <a:pPr lvl="1"/>
            <a:r>
              <a:rPr lang="en-US" dirty="0" smtClean="0">
                <a:solidFill>
                  <a:schemeClr val="bg2"/>
                </a:solidFill>
              </a:rPr>
              <a:t>May</a:t>
            </a:r>
          </a:p>
          <a:p>
            <a:pPr lvl="2"/>
            <a:r>
              <a:rPr lang="en-US" dirty="0" smtClean="0">
                <a:solidFill>
                  <a:schemeClr val="bg2"/>
                </a:solidFill>
              </a:rPr>
              <a:t>Preliminary issues identification</a:t>
            </a:r>
          </a:p>
          <a:p>
            <a:pPr lvl="2"/>
            <a:r>
              <a:rPr lang="en-US" dirty="0" smtClean="0">
                <a:solidFill>
                  <a:schemeClr val="bg2"/>
                </a:solidFill>
              </a:rPr>
              <a:t>Survey development</a:t>
            </a:r>
            <a:endParaRPr lang="en-US" dirty="0">
              <a:solidFill>
                <a:schemeClr val="bg2"/>
              </a:solidFill>
            </a:endParaRPr>
          </a:p>
          <a:p>
            <a:pPr lvl="1"/>
            <a:r>
              <a:rPr lang="en-US" dirty="0" smtClean="0">
                <a:solidFill>
                  <a:schemeClr val="bg2"/>
                </a:solidFill>
              </a:rPr>
              <a:t>June</a:t>
            </a:r>
          </a:p>
          <a:p>
            <a:pPr lvl="2"/>
            <a:r>
              <a:rPr lang="en-US" dirty="0" smtClean="0">
                <a:solidFill>
                  <a:schemeClr val="bg2"/>
                </a:solidFill>
              </a:rPr>
              <a:t>Housing and Population</a:t>
            </a:r>
          </a:p>
          <a:p>
            <a:pPr lvl="2"/>
            <a:r>
              <a:rPr lang="en-US" dirty="0" smtClean="0">
                <a:solidFill>
                  <a:schemeClr val="bg2"/>
                </a:solidFill>
              </a:rPr>
              <a:t>Survey development</a:t>
            </a:r>
          </a:p>
          <a:p>
            <a:pPr lvl="1"/>
            <a:r>
              <a:rPr lang="en-US" dirty="0" smtClean="0">
                <a:solidFill>
                  <a:schemeClr val="bg2"/>
                </a:solidFill>
              </a:rPr>
              <a:t>July</a:t>
            </a:r>
          </a:p>
          <a:p>
            <a:pPr lvl="2"/>
            <a:r>
              <a:rPr lang="en-US" dirty="0" smtClean="0">
                <a:solidFill>
                  <a:schemeClr val="bg2"/>
                </a:solidFill>
              </a:rPr>
              <a:t>Parks and open space</a:t>
            </a:r>
          </a:p>
          <a:p>
            <a:pPr lvl="2"/>
            <a:r>
              <a:rPr lang="en-US" dirty="0" smtClean="0">
                <a:solidFill>
                  <a:schemeClr val="bg2"/>
                </a:solidFill>
              </a:rPr>
              <a:t>Survey development</a:t>
            </a:r>
          </a:p>
          <a:p>
            <a:pPr lvl="1"/>
            <a:r>
              <a:rPr lang="en-US" dirty="0" smtClean="0">
                <a:solidFill>
                  <a:schemeClr val="bg2"/>
                </a:solidFill>
              </a:rPr>
              <a:t>August</a:t>
            </a:r>
          </a:p>
          <a:p>
            <a:pPr lvl="2"/>
            <a:r>
              <a:rPr lang="en-US" dirty="0">
                <a:solidFill>
                  <a:schemeClr val="bg2"/>
                </a:solidFill>
              </a:rPr>
              <a:t>Transportation</a:t>
            </a:r>
          </a:p>
          <a:p>
            <a:pPr lvl="2"/>
            <a:r>
              <a:rPr lang="en-US" dirty="0" smtClean="0">
                <a:solidFill>
                  <a:schemeClr val="bg2"/>
                </a:solidFill>
              </a:rPr>
              <a:t>Survey finalization</a:t>
            </a:r>
          </a:p>
          <a:p>
            <a:pPr lvl="1"/>
            <a:r>
              <a:rPr lang="en-US" b="1" dirty="0" smtClean="0">
                <a:solidFill>
                  <a:schemeClr val="tx2"/>
                </a:solidFill>
              </a:rPr>
              <a:t>September </a:t>
            </a:r>
            <a:r>
              <a:rPr lang="en-US" b="1" dirty="0" smtClean="0">
                <a:solidFill>
                  <a:schemeClr val="accent3">
                    <a:lumMod val="75000"/>
                  </a:schemeClr>
                </a:solidFill>
              </a:rPr>
              <a:t>(Survey launch)</a:t>
            </a:r>
          </a:p>
          <a:p>
            <a:pPr lvl="2"/>
            <a:r>
              <a:rPr lang="en-US" b="1" dirty="0">
                <a:solidFill>
                  <a:schemeClr val="tx2"/>
                </a:solidFill>
              </a:rPr>
              <a:t>Natural and historic resources</a:t>
            </a:r>
          </a:p>
          <a:p>
            <a:pPr lvl="1"/>
            <a:r>
              <a:rPr lang="en-US" dirty="0" smtClean="0">
                <a:solidFill>
                  <a:schemeClr val="tx2"/>
                </a:solidFill>
              </a:rPr>
              <a:t>October</a:t>
            </a:r>
          </a:p>
          <a:p>
            <a:pPr lvl="2"/>
            <a:r>
              <a:rPr lang="en-US" dirty="0" smtClean="0">
                <a:solidFill>
                  <a:schemeClr val="tx2"/>
                </a:solidFill>
              </a:rPr>
              <a:t>Economic development</a:t>
            </a:r>
          </a:p>
          <a:p>
            <a:pPr lvl="1"/>
            <a:r>
              <a:rPr lang="en-US" dirty="0" smtClean="0">
                <a:solidFill>
                  <a:schemeClr val="tx2"/>
                </a:solidFill>
              </a:rPr>
              <a:t>November </a:t>
            </a:r>
            <a:r>
              <a:rPr lang="en-US" dirty="0" smtClean="0">
                <a:solidFill>
                  <a:schemeClr val="accent3">
                    <a:lumMod val="75000"/>
                  </a:schemeClr>
                </a:solidFill>
              </a:rPr>
              <a:t>(Community Workshop)</a:t>
            </a:r>
          </a:p>
          <a:p>
            <a:pPr lvl="2"/>
            <a:r>
              <a:rPr lang="en-US" dirty="0" smtClean="0">
                <a:solidFill>
                  <a:schemeClr val="tx2"/>
                </a:solidFill>
              </a:rPr>
              <a:t>Workshop preparation</a:t>
            </a:r>
          </a:p>
          <a:p>
            <a:pPr lvl="1"/>
            <a:r>
              <a:rPr lang="en-US" dirty="0" smtClean="0">
                <a:solidFill>
                  <a:schemeClr val="tx2"/>
                </a:solidFill>
              </a:rPr>
              <a:t>December</a:t>
            </a:r>
          </a:p>
          <a:p>
            <a:pPr lvl="2"/>
            <a:r>
              <a:rPr lang="en-US" dirty="0" smtClean="0">
                <a:solidFill>
                  <a:schemeClr val="tx2"/>
                </a:solidFill>
              </a:rPr>
              <a:t>Future land use</a:t>
            </a:r>
          </a:p>
          <a:p>
            <a:pPr marL="0" indent="0">
              <a:buNone/>
            </a:pPr>
            <a:endParaRPr lang="en-US" dirty="0">
              <a:solidFill>
                <a:schemeClr val="tx2"/>
              </a:solidFill>
            </a:endParaRPr>
          </a:p>
        </p:txBody>
      </p:sp>
      <p:sp>
        <p:nvSpPr>
          <p:cNvPr id="6" name="Content Placeholder 5"/>
          <p:cNvSpPr>
            <a:spLocks noGrp="1"/>
          </p:cNvSpPr>
          <p:nvPr>
            <p:ph sz="quarter" idx="4"/>
          </p:nvPr>
        </p:nvSpPr>
        <p:spPr>
          <a:xfrm>
            <a:off x="4754880" y="1676400"/>
            <a:ext cx="3931920" cy="4713288"/>
          </a:xfrm>
        </p:spPr>
        <p:txBody>
          <a:bodyPr>
            <a:normAutofit/>
          </a:bodyPr>
          <a:lstStyle/>
          <a:p>
            <a:pPr marL="0" indent="0">
              <a:buNone/>
            </a:pPr>
            <a:r>
              <a:rPr lang="en-US" sz="1900" dirty="0" smtClean="0">
                <a:solidFill>
                  <a:schemeClr val="tx2"/>
                </a:solidFill>
              </a:rPr>
              <a:t>2020</a:t>
            </a:r>
            <a:endParaRPr lang="en-US" sz="1900" dirty="0">
              <a:solidFill>
                <a:schemeClr val="tx2"/>
              </a:solidFill>
            </a:endParaRPr>
          </a:p>
          <a:p>
            <a:pPr lvl="1"/>
            <a:r>
              <a:rPr lang="en-US" sz="1600" dirty="0" smtClean="0">
                <a:solidFill>
                  <a:schemeClr val="tx2"/>
                </a:solidFill>
              </a:rPr>
              <a:t>January</a:t>
            </a:r>
            <a:endParaRPr lang="en-US" sz="1400" dirty="0" smtClean="0">
              <a:solidFill>
                <a:schemeClr val="tx2"/>
              </a:solidFill>
            </a:endParaRPr>
          </a:p>
          <a:p>
            <a:pPr lvl="2"/>
            <a:r>
              <a:rPr lang="en-US" sz="1400" dirty="0">
                <a:solidFill>
                  <a:schemeClr val="tx2"/>
                </a:solidFill>
              </a:rPr>
              <a:t>Community facilities and utilities </a:t>
            </a:r>
          </a:p>
          <a:p>
            <a:pPr lvl="1"/>
            <a:r>
              <a:rPr lang="en-US" sz="1600" dirty="0" smtClean="0">
                <a:solidFill>
                  <a:schemeClr val="tx2"/>
                </a:solidFill>
              </a:rPr>
              <a:t>February</a:t>
            </a:r>
            <a:endParaRPr lang="en-US" sz="1400" dirty="0" smtClean="0">
              <a:solidFill>
                <a:schemeClr val="tx2"/>
              </a:solidFill>
            </a:endParaRPr>
          </a:p>
          <a:p>
            <a:pPr lvl="2"/>
            <a:r>
              <a:rPr lang="en-US" sz="1400" dirty="0" smtClean="0">
                <a:solidFill>
                  <a:schemeClr val="tx2"/>
                </a:solidFill>
              </a:rPr>
              <a:t>Government</a:t>
            </a:r>
          </a:p>
          <a:p>
            <a:pPr lvl="1"/>
            <a:r>
              <a:rPr lang="en-US" sz="1600" dirty="0" smtClean="0">
                <a:solidFill>
                  <a:schemeClr val="tx2"/>
                </a:solidFill>
              </a:rPr>
              <a:t>March</a:t>
            </a:r>
            <a:endParaRPr lang="en-US" sz="1400" dirty="0" smtClean="0">
              <a:solidFill>
                <a:schemeClr val="tx2"/>
              </a:solidFill>
            </a:endParaRPr>
          </a:p>
          <a:p>
            <a:pPr lvl="2"/>
            <a:r>
              <a:rPr lang="en-US" sz="1400" dirty="0" smtClean="0">
                <a:solidFill>
                  <a:schemeClr val="tx2"/>
                </a:solidFill>
              </a:rPr>
              <a:t>Strategies development</a:t>
            </a:r>
          </a:p>
          <a:p>
            <a:pPr lvl="1"/>
            <a:r>
              <a:rPr lang="en-US" sz="1600" dirty="0" smtClean="0">
                <a:solidFill>
                  <a:schemeClr val="tx2"/>
                </a:solidFill>
              </a:rPr>
              <a:t>April</a:t>
            </a:r>
            <a:endParaRPr lang="en-US" sz="1400" dirty="0" smtClean="0">
              <a:solidFill>
                <a:schemeClr val="tx2"/>
              </a:solidFill>
            </a:endParaRPr>
          </a:p>
          <a:p>
            <a:pPr lvl="2"/>
            <a:r>
              <a:rPr lang="en-US" sz="1400" dirty="0" smtClean="0">
                <a:solidFill>
                  <a:schemeClr val="tx2"/>
                </a:solidFill>
              </a:rPr>
              <a:t>Implementation chart development</a:t>
            </a:r>
          </a:p>
          <a:p>
            <a:pPr lvl="1"/>
            <a:r>
              <a:rPr lang="en-US" sz="1600" dirty="0" smtClean="0">
                <a:solidFill>
                  <a:schemeClr val="tx2"/>
                </a:solidFill>
              </a:rPr>
              <a:t>May </a:t>
            </a:r>
            <a:r>
              <a:rPr lang="en-US" sz="1600" dirty="0" smtClean="0">
                <a:solidFill>
                  <a:schemeClr val="accent3">
                    <a:lumMod val="75000"/>
                  </a:schemeClr>
                </a:solidFill>
              </a:rPr>
              <a:t>(Open House)</a:t>
            </a:r>
            <a:endParaRPr lang="en-US" sz="1400" dirty="0" smtClean="0">
              <a:solidFill>
                <a:schemeClr val="accent3">
                  <a:lumMod val="75000"/>
                </a:schemeClr>
              </a:solidFill>
            </a:endParaRPr>
          </a:p>
          <a:p>
            <a:pPr lvl="2"/>
            <a:r>
              <a:rPr lang="en-US" sz="1400" dirty="0" smtClean="0">
                <a:solidFill>
                  <a:schemeClr val="tx2"/>
                </a:solidFill>
              </a:rPr>
              <a:t>Open House preparation</a:t>
            </a:r>
          </a:p>
          <a:p>
            <a:pPr lvl="1"/>
            <a:r>
              <a:rPr lang="en-US" sz="1600" dirty="0" smtClean="0">
                <a:solidFill>
                  <a:schemeClr val="tx2"/>
                </a:solidFill>
              </a:rPr>
              <a:t>June</a:t>
            </a:r>
            <a:endParaRPr lang="en-US" sz="1400" dirty="0" smtClean="0">
              <a:solidFill>
                <a:schemeClr val="tx2"/>
              </a:solidFill>
            </a:endParaRPr>
          </a:p>
          <a:p>
            <a:pPr lvl="2"/>
            <a:r>
              <a:rPr lang="en-US" sz="1400" dirty="0" smtClean="0">
                <a:solidFill>
                  <a:schemeClr val="tx2"/>
                </a:solidFill>
              </a:rPr>
              <a:t>Open House feedback review</a:t>
            </a:r>
          </a:p>
          <a:p>
            <a:pPr lvl="1"/>
            <a:r>
              <a:rPr lang="en-US" sz="1600" dirty="0" smtClean="0">
                <a:solidFill>
                  <a:schemeClr val="tx2"/>
                </a:solidFill>
              </a:rPr>
              <a:t>July – October</a:t>
            </a:r>
          </a:p>
          <a:p>
            <a:pPr lvl="2"/>
            <a:r>
              <a:rPr lang="en-US" sz="1400" dirty="0" smtClean="0">
                <a:solidFill>
                  <a:schemeClr val="tx2"/>
                </a:solidFill>
              </a:rPr>
              <a:t>Review of draft plan</a:t>
            </a:r>
            <a:endParaRPr lang="en-US" sz="1400" dirty="0">
              <a:solidFill>
                <a:schemeClr val="tx2"/>
              </a:solidFill>
            </a:endParaRPr>
          </a:p>
          <a:p>
            <a:pPr lvl="2"/>
            <a:endParaRPr lang="en-US" sz="1400" dirty="0">
              <a:solidFill>
                <a:schemeClr val="tx2"/>
              </a:solidFill>
            </a:endParaRPr>
          </a:p>
          <a:p>
            <a:pPr marL="0" indent="0">
              <a:buNone/>
            </a:pPr>
            <a:endParaRPr lang="en-US" sz="1400" dirty="0"/>
          </a:p>
        </p:txBody>
      </p:sp>
    </p:spTree>
    <p:extLst>
      <p:ext uri="{BB962C8B-B14F-4D97-AF65-F5344CB8AC3E}">
        <p14:creationId xmlns:p14="http://schemas.microsoft.com/office/powerpoint/2010/main" val="3618328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Geology</a:t>
            </a:r>
            <a:endParaRPr lang="en-US" dirty="0"/>
          </a:p>
        </p:txBody>
      </p:sp>
      <p:sp>
        <p:nvSpPr>
          <p:cNvPr id="3" name="Content Placeholder 2"/>
          <p:cNvSpPr>
            <a:spLocks noGrp="1"/>
          </p:cNvSpPr>
          <p:nvPr>
            <p:ph sz="half" idx="1"/>
          </p:nvPr>
        </p:nvSpPr>
        <p:spPr/>
        <p:txBody>
          <a:bodyPr>
            <a:normAutofit fontScale="92500"/>
          </a:bodyPr>
          <a:lstStyle/>
          <a:p>
            <a:r>
              <a:rPr lang="en-US" dirty="0" smtClean="0"/>
              <a:t>Underlying rock formations established the soil typology and hydrology of the region.</a:t>
            </a:r>
          </a:p>
          <a:p>
            <a:r>
              <a:rPr lang="en-US" dirty="0" smtClean="0"/>
              <a:t>Diabase: hard rock, resistant to weathering, hilly and wooded.</a:t>
            </a:r>
          </a:p>
          <a:p>
            <a:r>
              <a:rPr lang="en-US" dirty="0" smtClean="0"/>
              <a:t>Brunswick Formation: mudstone, shale, rolling hills</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44617" y="1673225"/>
            <a:ext cx="3645765" cy="4718050"/>
          </a:xfrm>
        </p:spPr>
      </p:pic>
    </p:spTree>
    <p:extLst>
      <p:ext uri="{BB962C8B-B14F-4D97-AF65-F5344CB8AC3E}">
        <p14:creationId xmlns:p14="http://schemas.microsoft.com/office/powerpoint/2010/main" val="766036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Soils</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Soils can be characterized by their ability to support agriculture and capacity for infiltration</a:t>
            </a:r>
          </a:p>
          <a:p>
            <a:r>
              <a:rPr lang="en-US" dirty="0" smtClean="0"/>
              <a:t>NHT soils require proper management for agriculture to maintain productivity</a:t>
            </a:r>
          </a:p>
          <a:p>
            <a:r>
              <a:rPr lang="en-US" dirty="0" smtClean="0"/>
              <a:t>Generally, soil types limit infiltration which contributes to </a:t>
            </a:r>
            <a:r>
              <a:rPr lang="en-US" dirty="0" err="1" smtClean="0"/>
              <a:t>stormwater</a:t>
            </a:r>
            <a:r>
              <a:rPr lang="en-US" dirty="0" smtClean="0"/>
              <a:t> runoff and flooding conditions</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44617" y="1673225"/>
            <a:ext cx="3645765" cy="4718050"/>
          </a:xfrm>
        </p:spPr>
      </p:pic>
    </p:spTree>
    <p:extLst>
      <p:ext uri="{BB962C8B-B14F-4D97-AF65-F5344CB8AC3E}">
        <p14:creationId xmlns:p14="http://schemas.microsoft.com/office/powerpoint/2010/main" val="3242886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Watersheds</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NHT belongs to three watershed areas, with the majority of the township located in the Swamp Creek Watershed. </a:t>
            </a:r>
          </a:p>
          <a:p>
            <a:r>
              <a:rPr lang="en-US" dirty="0" smtClean="0"/>
              <a:t>Each watershed is managed by an Act 167 management plan that provide recommended best management practices based on watershed characteristics.</a:t>
            </a:r>
            <a:endParaRPr lang="en-US"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44617" y="1673226"/>
            <a:ext cx="3645765" cy="4718048"/>
          </a:xfrm>
        </p:spPr>
      </p:pic>
    </p:spTree>
    <p:extLst>
      <p:ext uri="{BB962C8B-B14F-4D97-AF65-F5344CB8AC3E}">
        <p14:creationId xmlns:p14="http://schemas.microsoft.com/office/powerpoint/2010/main" val="2872829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Drainage Basins</a:t>
            </a:r>
            <a:endParaRPr lang="en-US" dirty="0"/>
          </a:p>
        </p:txBody>
      </p:sp>
      <p:sp>
        <p:nvSpPr>
          <p:cNvPr id="3" name="Content Placeholder 2"/>
          <p:cNvSpPr>
            <a:spLocks noGrp="1"/>
          </p:cNvSpPr>
          <p:nvPr>
            <p:ph sz="half" idx="1"/>
          </p:nvPr>
        </p:nvSpPr>
        <p:spPr/>
        <p:txBody>
          <a:bodyPr/>
          <a:lstStyle/>
          <a:p>
            <a:r>
              <a:rPr lang="en-US" dirty="0" smtClean="0"/>
              <a:t>Smaller drainage basins make up larger watersheds.</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44617" y="1673226"/>
            <a:ext cx="3645765" cy="4718048"/>
          </a:xfrm>
        </p:spPr>
      </p:pic>
    </p:spTree>
    <p:extLst>
      <p:ext uri="{BB962C8B-B14F-4D97-AF65-F5344CB8AC3E}">
        <p14:creationId xmlns:p14="http://schemas.microsoft.com/office/powerpoint/2010/main" val="2396066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Floodplain and Wetlands</a:t>
            </a:r>
            <a:endParaRPr lang="en-US" dirty="0"/>
          </a:p>
        </p:txBody>
      </p:sp>
      <p:sp>
        <p:nvSpPr>
          <p:cNvPr id="3" name="Content Placeholder 2"/>
          <p:cNvSpPr>
            <a:spLocks noGrp="1"/>
          </p:cNvSpPr>
          <p:nvPr>
            <p:ph sz="half" idx="1"/>
          </p:nvPr>
        </p:nvSpPr>
        <p:spPr/>
        <p:txBody>
          <a:bodyPr/>
          <a:lstStyle/>
          <a:p>
            <a:r>
              <a:rPr lang="en-US" dirty="0" smtClean="0"/>
              <a:t>Areas within the floodplain are primarily found along the Swamp Creek. Most residential areas are outside of the floodplain. Properties within the floodplain qualify for federal flood insurance.</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44617" y="1673225"/>
            <a:ext cx="3645765" cy="4718050"/>
          </a:xfrm>
        </p:spPr>
      </p:pic>
    </p:spTree>
    <p:extLst>
      <p:ext uri="{BB962C8B-B14F-4D97-AF65-F5344CB8AC3E}">
        <p14:creationId xmlns:p14="http://schemas.microsoft.com/office/powerpoint/2010/main" val="7055018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3184</TotalTime>
  <Words>848</Words>
  <Application>Microsoft Office PowerPoint</Application>
  <PresentationFormat>On-screen Show (4:3)</PresentationFormat>
  <Paragraphs>207</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Clarity</vt:lpstr>
      <vt:lpstr>New Hanover  Comprehensive Plan</vt:lpstr>
      <vt:lpstr>Timeline</vt:lpstr>
      <vt:lpstr>Agenda</vt:lpstr>
      <vt:lpstr>Comp Plan Topic Schedule</vt:lpstr>
      <vt:lpstr>Geology</vt:lpstr>
      <vt:lpstr>Soils</vt:lpstr>
      <vt:lpstr>Watersheds</vt:lpstr>
      <vt:lpstr>Drainage Basins</vt:lpstr>
      <vt:lpstr>Floodplain and Wetlands</vt:lpstr>
      <vt:lpstr>Steep Slopes</vt:lpstr>
      <vt:lpstr>Woodlands</vt:lpstr>
      <vt:lpstr>Canopy Cover</vt:lpstr>
      <vt:lpstr>Agricultural Areas</vt:lpstr>
      <vt:lpstr>Ordinance Language</vt:lpstr>
      <vt:lpstr>Sites of Statewide Significance</vt:lpstr>
      <vt:lpstr>Historic Sites</vt:lpstr>
      <vt:lpstr>Values Identification</vt:lpstr>
      <vt:lpstr>Values Identification</vt:lpstr>
      <vt:lpstr>Logo</vt:lpstr>
      <vt:lpstr>Community Survey</vt:lpstr>
      <vt:lpstr>Community Workshop</vt:lpstr>
      <vt:lpstr>Next Steps…</vt:lpstr>
      <vt:lpstr>Questions or comments?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Hanover  Comprehensive Plan</dc:title>
  <dc:creator>Dobbs, Margaret</dc:creator>
  <cp:lastModifiedBy>Dobbs, Margaret</cp:lastModifiedBy>
  <cp:revision>93</cp:revision>
  <dcterms:created xsi:type="dcterms:W3CDTF">2019-03-29T18:00:52Z</dcterms:created>
  <dcterms:modified xsi:type="dcterms:W3CDTF">2019-09-11T19:35:53Z</dcterms:modified>
</cp:coreProperties>
</file>